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charset="0"/>
      <p:regular r:id="rId27"/>
    </p:embeddedFont>
    <p:embeddedFont>
      <p:font typeface="Arimo Bold" panose="020B0604020202020204" charset="0"/>
      <p:regular r:id="rId28"/>
    </p:embeddedFont>
    <p:embeddedFont>
      <p:font typeface="Barlow" panose="00000500000000000000" pitchFamily="2" charset="0"/>
      <p:regular r:id="rId29"/>
    </p:embeddedFont>
    <p:embeddedFont>
      <p:font typeface="Barlow Bold" panose="00000800000000000000" charset="0"/>
      <p:regular r:id="rId30"/>
    </p:embeddedFont>
    <p:embeddedFont>
      <p:font typeface="Barlow Semi-Bold" panose="020B0604020202020204" charset="0"/>
      <p:regular r:id="rId31"/>
    </p:embeddedFont>
    <p:embeddedFont>
      <p:font typeface="Canva San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hyperlink" Target="https://gamma.app/?utm_source=made-with-gamm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1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2359" r="-623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89391" y="3499799"/>
            <a:ext cx="9269909" cy="144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1"/>
              </a:lnSpc>
            </a:pPr>
            <a:r>
              <a:rPr lang="en-US" sz="45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Predicting Home Loan Eligibility Using 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9391" y="5128486"/>
            <a:ext cx="9269909" cy="495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2"/>
              </a:lnSpc>
            </a:pPr>
            <a:r>
              <a:rPr lang="en-US" sz="2600" b="1">
                <a:solidFill>
                  <a:srgbClr val="00EAFA"/>
                </a:solidFill>
                <a:latin typeface="Barlow Bold"/>
                <a:ea typeface="Barlow Bold"/>
                <a:cs typeface="Barlow Bold"/>
                <a:sym typeface="Barlow Bold"/>
              </a:rPr>
              <a:t>Group 11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9391" y="5808364"/>
            <a:ext cx="6190342" cy="93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2"/>
              </a:lnSpc>
            </a:pPr>
            <a:r>
              <a:rPr lang="en-US" sz="22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Sakshi Agarwal • Haley Hoang • Mayar Abdelhade • Emelia Appiah • Divya Katamneni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2570" r="-625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60996" y="3503860"/>
            <a:ext cx="9269909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Predictive Modeling: Logistic Regression Baseline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0046" y="6257046"/>
            <a:ext cx="9269909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Starting with Logistic Regression offers a transparent, interpretable baseline for binary outcomes like loan approvals.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43636" y="2065584"/>
            <a:ext cx="8538913" cy="6920352"/>
          </a:xfrm>
          <a:custGeom>
            <a:avLst/>
            <a:gdLst/>
            <a:ahLst/>
            <a:cxnLst/>
            <a:rect l="l" t="t" r="r" b="b"/>
            <a:pathLst>
              <a:path w="8538913" h="6920352">
                <a:moveTo>
                  <a:pt x="0" y="0"/>
                </a:moveTo>
                <a:lnTo>
                  <a:pt x="8538913" y="0"/>
                </a:lnTo>
                <a:lnTo>
                  <a:pt x="8538913" y="6920352"/>
                </a:lnTo>
                <a:lnTo>
                  <a:pt x="0" y="6920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9" t="-13870" r="-45840" b="-647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470671" y="2419615"/>
            <a:ext cx="2432659" cy="3532022"/>
            <a:chOff x="0" y="0"/>
            <a:chExt cx="640700" cy="9302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0700" cy="930244"/>
            </a:xfrm>
            <a:custGeom>
              <a:avLst/>
              <a:gdLst/>
              <a:ahLst/>
              <a:cxnLst/>
              <a:rect l="l" t="t" r="r" b="b"/>
              <a:pathLst>
                <a:path w="640700" h="930244">
                  <a:moveTo>
                    <a:pt x="162307" y="0"/>
                  </a:moveTo>
                  <a:lnTo>
                    <a:pt x="478393" y="0"/>
                  </a:lnTo>
                  <a:cubicBezTo>
                    <a:pt x="568033" y="0"/>
                    <a:pt x="640700" y="72667"/>
                    <a:pt x="640700" y="162307"/>
                  </a:cubicBezTo>
                  <a:lnTo>
                    <a:pt x="640700" y="767937"/>
                  </a:lnTo>
                  <a:cubicBezTo>
                    <a:pt x="640700" y="810984"/>
                    <a:pt x="623600" y="852267"/>
                    <a:pt x="593162" y="882706"/>
                  </a:cubicBezTo>
                  <a:cubicBezTo>
                    <a:pt x="562723" y="913144"/>
                    <a:pt x="521440" y="930244"/>
                    <a:pt x="478393" y="930244"/>
                  </a:cubicBezTo>
                  <a:lnTo>
                    <a:pt x="162307" y="930244"/>
                  </a:lnTo>
                  <a:cubicBezTo>
                    <a:pt x="119261" y="930244"/>
                    <a:pt x="77977" y="913144"/>
                    <a:pt x="47539" y="882706"/>
                  </a:cubicBezTo>
                  <a:cubicBezTo>
                    <a:pt x="17100" y="852267"/>
                    <a:pt x="0" y="810984"/>
                    <a:pt x="0" y="767937"/>
                  </a:cubicBezTo>
                  <a:lnTo>
                    <a:pt x="0" y="162307"/>
                  </a:lnTo>
                  <a:cubicBezTo>
                    <a:pt x="0" y="119261"/>
                    <a:pt x="17100" y="77977"/>
                    <a:pt x="47539" y="47539"/>
                  </a:cubicBezTo>
                  <a:cubicBezTo>
                    <a:pt x="77977" y="17100"/>
                    <a:pt x="119261" y="0"/>
                    <a:pt x="162307" y="0"/>
                  </a:cubicBezTo>
                  <a:close/>
                </a:path>
              </a:pathLst>
            </a:custGeom>
            <a:solidFill>
              <a:srgbClr val="0025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640700" cy="1044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70671" y="6304062"/>
            <a:ext cx="7982039" cy="2681874"/>
            <a:chOff x="0" y="0"/>
            <a:chExt cx="2102265" cy="7063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2265" cy="706337"/>
            </a:xfrm>
            <a:custGeom>
              <a:avLst/>
              <a:gdLst/>
              <a:ahLst/>
              <a:cxnLst/>
              <a:rect l="l" t="t" r="r" b="b"/>
              <a:pathLst>
                <a:path w="2102265" h="706337">
                  <a:moveTo>
                    <a:pt x="49466" y="0"/>
                  </a:moveTo>
                  <a:lnTo>
                    <a:pt x="2052800" y="0"/>
                  </a:lnTo>
                  <a:cubicBezTo>
                    <a:pt x="2080119" y="0"/>
                    <a:pt x="2102265" y="22147"/>
                    <a:pt x="2102265" y="49466"/>
                  </a:cubicBezTo>
                  <a:lnTo>
                    <a:pt x="2102265" y="656872"/>
                  </a:lnTo>
                  <a:cubicBezTo>
                    <a:pt x="2102265" y="684191"/>
                    <a:pt x="2080119" y="706337"/>
                    <a:pt x="2052800" y="706337"/>
                  </a:cubicBezTo>
                  <a:lnTo>
                    <a:pt x="49466" y="706337"/>
                  </a:lnTo>
                  <a:cubicBezTo>
                    <a:pt x="22147" y="706337"/>
                    <a:pt x="0" y="684191"/>
                    <a:pt x="0" y="656872"/>
                  </a:cubicBezTo>
                  <a:lnTo>
                    <a:pt x="0" y="49466"/>
                  </a:lnTo>
                  <a:cubicBezTo>
                    <a:pt x="0" y="22147"/>
                    <a:pt x="22147" y="0"/>
                    <a:pt x="49466" y="0"/>
                  </a:cubicBezTo>
                  <a:close/>
                </a:path>
              </a:pathLst>
            </a:custGeom>
            <a:solidFill>
              <a:srgbClr val="0013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2102265" cy="82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38463" y="2427998"/>
            <a:ext cx="2432659" cy="3523638"/>
            <a:chOff x="0" y="0"/>
            <a:chExt cx="640700" cy="9280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0700" cy="928036"/>
            </a:xfrm>
            <a:custGeom>
              <a:avLst/>
              <a:gdLst/>
              <a:ahLst/>
              <a:cxnLst/>
              <a:rect l="l" t="t" r="r" b="b"/>
              <a:pathLst>
                <a:path w="640700" h="928036">
                  <a:moveTo>
                    <a:pt x="162307" y="0"/>
                  </a:moveTo>
                  <a:lnTo>
                    <a:pt x="478393" y="0"/>
                  </a:lnTo>
                  <a:cubicBezTo>
                    <a:pt x="568033" y="0"/>
                    <a:pt x="640700" y="72667"/>
                    <a:pt x="640700" y="162307"/>
                  </a:cubicBezTo>
                  <a:lnTo>
                    <a:pt x="640700" y="765729"/>
                  </a:lnTo>
                  <a:cubicBezTo>
                    <a:pt x="640700" y="808776"/>
                    <a:pt x="623600" y="850059"/>
                    <a:pt x="593162" y="880498"/>
                  </a:cubicBezTo>
                  <a:cubicBezTo>
                    <a:pt x="562723" y="910936"/>
                    <a:pt x="521440" y="928036"/>
                    <a:pt x="478393" y="928036"/>
                  </a:cubicBezTo>
                  <a:lnTo>
                    <a:pt x="162307" y="928036"/>
                  </a:lnTo>
                  <a:cubicBezTo>
                    <a:pt x="119261" y="928036"/>
                    <a:pt x="77977" y="910936"/>
                    <a:pt x="47539" y="880498"/>
                  </a:cubicBezTo>
                  <a:cubicBezTo>
                    <a:pt x="17100" y="850059"/>
                    <a:pt x="0" y="808776"/>
                    <a:pt x="0" y="765729"/>
                  </a:cubicBezTo>
                  <a:lnTo>
                    <a:pt x="0" y="162307"/>
                  </a:lnTo>
                  <a:cubicBezTo>
                    <a:pt x="0" y="119261"/>
                    <a:pt x="17100" y="77977"/>
                    <a:pt x="47539" y="47539"/>
                  </a:cubicBezTo>
                  <a:cubicBezTo>
                    <a:pt x="77977" y="17100"/>
                    <a:pt x="119261" y="0"/>
                    <a:pt x="162307" y="0"/>
                  </a:cubicBezTo>
                  <a:close/>
                </a:path>
              </a:pathLst>
            </a:custGeom>
            <a:solidFill>
              <a:srgbClr val="0025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640700" cy="1042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020051" y="2427998"/>
            <a:ext cx="2432659" cy="3523638"/>
            <a:chOff x="0" y="0"/>
            <a:chExt cx="640700" cy="9280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0700" cy="928036"/>
            </a:xfrm>
            <a:custGeom>
              <a:avLst/>
              <a:gdLst/>
              <a:ahLst/>
              <a:cxnLst/>
              <a:rect l="l" t="t" r="r" b="b"/>
              <a:pathLst>
                <a:path w="640700" h="928036">
                  <a:moveTo>
                    <a:pt x="162307" y="0"/>
                  </a:moveTo>
                  <a:lnTo>
                    <a:pt x="478393" y="0"/>
                  </a:lnTo>
                  <a:cubicBezTo>
                    <a:pt x="568033" y="0"/>
                    <a:pt x="640700" y="72667"/>
                    <a:pt x="640700" y="162307"/>
                  </a:cubicBezTo>
                  <a:lnTo>
                    <a:pt x="640700" y="765729"/>
                  </a:lnTo>
                  <a:cubicBezTo>
                    <a:pt x="640700" y="808776"/>
                    <a:pt x="623600" y="850059"/>
                    <a:pt x="593162" y="880498"/>
                  </a:cubicBezTo>
                  <a:cubicBezTo>
                    <a:pt x="562723" y="910936"/>
                    <a:pt x="521440" y="928036"/>
                    <a:pt x="478393" y="928036"/>
                  </a:cubicBezTo>
                  <a:lnTo>
                    <a:pt x="162307" y="928036"/>
                  </a:lnTo>
                  <a:cubicBezTo>
                    <a:pt x="119261" y="928036"/>
                    <a:pt x="77977" y="910936"/>
                    <a:pt x="47539" y="880498"/>
                  </a:cubicBezTo>
                  <a:cubicBezTo>
                    <a:pt x="17100" y="850059"/>
                    <a:pt x="0" y="808776"/>
                    <a:pt x="0" y="765729"/>
                  </a:cubicBezTo>
                  <a:lnTo>
                    <a:pt x="0" y="162307"/>
                  </a:lnTo>
                  <a:cubicBezTo>
                    <a:pt x="0" y="119261"/>
                    <a:pt x="17100" y="77977"/>
                    <a:pt x="47539" y="47539"/>
                  </a:cubicBezTo>
                  <a:cubicBezTo>
                    <a:pt x="77977" y="17100"/>
                    <a:pt x="119261" y="0"/>
                    <a:pt x="162307" y="0"/>
                  </a:cubicBezTo>
                  <a:close/>
                </a:path>
              </a:pathLst>
            </a:custGeom>
            <a:solidFill>
              <a:srgbClr val="0025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640700" cy="1042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647059" y="1222622"/>
            <a:ext cx="6372969" cy="84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Model Performance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56609" y="2980251"/>
            <a:ext cx="2060783" cy="221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080" b="1">
                <a:solidFill>
                  <a:srgbClr val="00EAFA"/>
                </a:solidFill>
                <a:latin typeface="Barlow Bold"/>
                <a:ea typeface="Barlow Bold"/>
                <a:cs typeface="Barlow Bold"/>
                <a:sym typeface="Barlow Bold"/>
              </a:rPr>
              <a:t>Precision = 0.79</a:t>
            </a:r>
            <a:r>
              <a:rPr lang="en-US" sz="208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 algn="ctr">
              <a:lnSpc>
                <a:spcPts val="2918"/>
              </a:lnSpc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When the model predicts that a loan will be approved, it is correct 79% of the time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086840" y="6521226"/>
            <a:ext cx="2374850" cy="1123773"/>
            <a:chOff x="0" y="0"/>
            <a:chExt cx="3166467" cy="1498364"/>
          </a:xfrm>
        </p:grpSpPr>
        <p:sp>
          <p:nvSpPr>
            <p:cNvPr id="22" name="TextBox 22"/>
            <p:cNvSpPr txBox="1"/>
            <p:nvPr/>
          </p:nvSpPr>
          <p:spPr>
            <a:xfrm>
              <a:off x="689124" y="76200"/>
              <a:ext cx="1788220" cy="991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6"/>
                </a:lnSpc>
              </a:pPr>
              <a:r>
                <a:rPr lang="en-US" sz="5276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78%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48639"/>
              <a:ext cx="3166467" cy="44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2143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Training Accuracy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431299" y="2907993"/>
            <a:ext cx="2060783" cy="257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080" b="1">
                <a:solidFill>
                  <a:srgbClr val="00EAFA"/>
                </a:solidFill>
                <a:latin typeface="Barlow Bold"/>
                <a:ea typeface="Barlow Bold"/>
                <a:cs typeface="Barlow Bold"/>
                <a:sym typeface="Barlow Bold"/>
              </a:rPr>
              <a:t>Recall = 0.78</a:t>
            </a:r>
            <a:r>
              <a:rPr lang="en-US" sz="208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 algn="ctr">
              <a:lnSpc>
                <a:spcPts val="2918"/>
              </a:lnSpc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The model successfully captures 78% of all applicants who should receive approval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05989" y="2799276"/>
            <a:ext cx="2060783" cy="257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080" b="1">
                <a:solidFill>
                  <a:srgbClr val="00EAFA"/>
                </a:solidFill>
                <a:latin typeface="Barlow Bold"/>
                <a:ea typeface="Barlow Bold"/>
                <a:cs typeface="Barlow Bold"/>
                <a:sym typeface="Barlow Bold"/>
              </a:rPr>
              <a:t>F1-score = 0.78</a:t>
            </a:r>
            <a:r>
              <a:rPr lang="en-US" sz="208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 algn="ctr">
              <a:lnSpc>
                <a:spcPts val="2918"/>
              </a:lnSpc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Consistent performance between identifying qualified applicants &amp; avoiding incorrect approvals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3968167" y="6521226"/>
            <a:ext cx="1860872" cy="1123773"/>
            <a:chOff x="0" y="0"/>
            <a:chExt cx="2481163" cy="1498364"/>
          </a:xfrm>
        </p:grpSpPr>
        <p:sp>
          <p:nvSpPr>
            <p:cNvPr id="27" name="TextBox 27"/>
            <p:cNvSpPr txBox="1"/>
            <p:nvPr/>
          </p:nvSpPr>
          <p:spPr>
            <a:xfrm>
              <a:off x="346472" y="76200"/>
              <a:ext cx="1788220" cy="991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6"/>
                </a:lnSpc>
              </a:pPr>
              <a:r>
                <a:rPr lang="en-US" sz="5276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71%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048639"/>
              <a:ext cx="2481163" cy="44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2143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Test Accuracy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769519" y="7671262"/>
            <a:ext cx="7384344" cy="10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  <a:spcBef>
                <a:spcPct val="0"/>
              </a:spcBef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The moderate drop in accuracy suggests reasonable generalization, with no severe overfitting, though the model does decrease in performance when applied to unseen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75298" y="2084172"/>
            <a:ext cx="9075017" cy="1902575"/>
            <a:chOff x="0" y="0"/>
            <a:chExt cx="12100022" cy="253676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16558" cy="716558"/>
            </a:xfrm>
            <a:custGeom>
              <a:avLst/>
              <a:gdLst/>
              <a:ahLst/>
              <a:cxnLst/>
              <a:rect l="l" t="t" r="r" b="b"/>
              <a:pathLst>
                <a:path w="716558" h="716558">
                  <a:moveTo>
                    <a:pt x="0" y="0"/>
                  </a:moveTo>
                  <a:lnTo>
                    <a:pt x="716558" y="0"/>
                  </a:lnTo>
                  <a:lnTo>
                    <a:pt x="716558" y="716558"/>
                  </a:lnTo>
                  <a:lnTo>
                    <a:pt x="0" y="71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7543" r="-1754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1477" y="141674"/>
              <a:ext cx="5979938" cy="500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59"/>
                </a:lnSpc>
              </a:pPr>
              <a:r>
                <a:rPr lang="en-US" sz="2399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Credit History (41.7x)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14246"/>
              <a:ext cx="12100022" cy="1622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4"/>
                </a:lnSpc>
              </a:pPr>
              <a:r>
                <a:rPr lang="en-US" sz="20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Applicants with a clean credit history are 41 times more likely to be approved than those with a poor credit history — by far the strongest predictor in the model.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75298" y="4283010"/>
            <a:ext cx="9100698" cy="1509040"/>
            <a:chOff x="0" y="0"/>
            <a:chExt cx="12134264" cy="2012054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16558" cy="716558"/>
            </a:xfrm>
            <a:custGeom>
              <a:avLst/>
              <a:gdLst/>
              <a:ahLst/>
              <a:cxnLst/>
              <a:rect l="l" t="t" r="r" b="b"/>
              <a:pathLst>
                <a:path w="716558" h="716558">
                  <a:moveTo>
                    <a:pt x="0" y="0"/>
                  </a:moveTo>
                  <a:lnTo>
                    <a:pt x="716558" y="0"/>
                  </a:lnTo>
                  <a:lnTo>
                    <a:pt x="716558" y="716558"/>
                  </a:lnTo>
                  <a:lnTo>
                    <a:pt x="0" y="71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508" r="-35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21477" y="141673"/>
              <a:ext cx="4697313" cy="500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</a:t>
              </a:r>
              <a:r>
                <a:rPr lang="en-US" sz="2399" b="1" u="none" strike="noStrike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arried (4.04x)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48333"/>
              <a:ext cx="12134264" cy="106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4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Marri</a:t>
              </a:r>
              <a:r>
                <a:rPr lang="en-US" sz="2099" u="none" strike="noStrike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ed applicants are 4 times more likely to receive approval, holding other factors constant.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75298" y="6088315"/>
            <a:ext cx="9041854" cy="1534046"/>
            <a:chOff x="0" y="0"/>
            <a:chExt cx="12055805" cy="2045394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716558" cy="716558"/>
            </a:xfrm>
            <a:custGeom>
              <a:avLst/>
              <a:gdLst/>
              <a:ahLst/>
              <a:cxnLst/>
              <a:rect l="l" t="t" r="r" b="b"/>
              <a:pathLst>
                <a:path w="716558" h="716558">
                  <a:moveTo>
                    <a:pt x="0" y="0"/>
                  </a:moveTo>
                  <a:lnTo>
                    <a:pt x="716558" y="0"/>
                  </a:lnTo>
                  <a:lnTo>
                    <a:pt x="716558" y="716558"/>
                  </a:lnTo>
                  <a:lnTo>
                    <a:pt x="0" y="71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28070" r="-2807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1477" y="141673"/>
              <a:ext cx="6058436" cy="500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</a:t>
              </a:r>
              <a:r>
                <a:rPr lang="en-US" sz="2399" b="1" u="none" strike="noStrike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elf-Employed (2.31x)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81674"/>
              <a:ext cx="12055805" cy="106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4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Self-employ</a:t>
              </a:r>
              <a:r>
                <a:rPr lang="en-US" sz="2099" u="none" strike="noStrike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ed applicants have 2.3× higher odds of being approved than non–self-employed applicants.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75298" y="7918624"/>
            <a:ext cx="9062991" cy="1558677"/>
            <a:chOff x="0" y="0"/>
            <a:chExt cx="12083988" cy="2078236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716558" cy="716558"/>
            </a:xfrm>
            <a:custGeom>
              <a:avLst/>
              <a:gdLst/>
              <a:ahLst/>
              <a:cxnLst/>
              <a:rect l="l" t="t" r="r" b="b"/>
              <a:pathLst>
                <a:path w="716558" h="716558">
                  <a:moveTo>
                    <a:pt x="0" y="0"/>
                  </a:moveTo>
                  <a:lnTo>
                    <a:pt x="716558" y="0"/>
                  </a:lnTo>
                  <a:lnTo>
                    <a:pt x="716558" y="716558"/>
                  </a:lnTo>
                  <a:lnTo>
                    <a:pt x="0" y="71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4385" r="-438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21477" y="141673"/>
              <a:ext cx="6977770" cy="500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Bal</a:t>
              </a:r>
              <a:r>
                <a:rPr lang="en-US" sz="2399" b="1" u="none" strike="noStrike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ance Income (2.21x)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14515"/>
              <a:ext cx="12083988" cy="106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4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Hi</a:t>
              </a:r>
              <a:r>
                <a:rPr lang="en-US" sz="2099" u="none" strike="noStrike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gher disposable income after EMI increases approval likelihood — each unit increase doubles the odds of approval.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538520" y="809699"/>
            <a:ext cx="7764727" cy="8667602"/>
          </a:xfrm>
          <a:custGeom>
            <a:avLst/>
            <a:gdLst/>
            <a:ahLst/>
            <a:cxnLst/>
            <a:rect l="l" t="t" r="r" b="b"/>
            <a:pathLst>
              <a:path w="7764727" h="8667602">
                <a:moveTo>
                  <a:pt x="0" y="0"/>
                </a:moveTo>
                <a:lnTo>
                  <a:pt x="7764727" y="0"/>
                </a:lnTo>
                <a:lnTo>
                  <a:pt x="7764727" y="8667602"/>
                </a:lnTo>
                <a:lnTo>
                  <a:pt x="0" y="86676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8875298" y="762074"/>
            <a:ext cx="8498302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62"/>
              </a:lnSpc>
              <a:spcBef>
                <a:spcPct val="0"/>
              </a:spcBef>
            </a:pPr>
            <a:r>
              <a:rPr lang="en-US" sz="5250" b="1" u="none" strike="noStrike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Key Drivers: Odds Ratios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4" r="-448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257675"/>
            <a:ext cx="667218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Model Comparison: Decision Tree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79136" y="4932015"/>
            <a:ext cx="7947869" cy="1838920"/>
            <a:chOff x="0" y="0"/>
            <a:chExt cx="10597158" cy="2451893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10546335" cy="2401062"/>
            </a:xfrm>
            <a:custGeom>
              <a:avLst/>
              <a:gdLst/>
              <a:ahLst/>
              <a:cxnLst/>
              <a:rect l="l" t="t" r="r" b="b"/>
              <a:pathLst>
                <a:path w="10546335" h="2401062">
                  <a:moveTo>
                    <a:pt x="0" y="243840"/>
                  </a:moveTo>
                  <a:cubicBezTo>
                    <a:pt x="0" y="109220"/>
                    <a:pt x="110998" y="0"/>
                    <a:pt x="247777" y="0"/>
                  </a:cubicBezTo>
                  <a:lnTo>
                    <a:pt x="10298557" y="0"/>
                  </a:lnTo>
                  <a:cubicBezTo>
                    <a:pt x="10435463" y="0"/>
                    <a:pt x="10546335" y="109220"/>
                    <a:pt x="10546335" y="243840"/>
                  </a:cubicBezTo>
                  <a:lnTo>
                    <a:pt x="10546335" y="2157222"/>
                  </a:lnTo>
                  <a:cubicBezTo>
                    <a:pt x="10546335" y="2291842"/>
                    <a:pt x="10435337" y="2401062"/>
                    <a:pt x="10298557" y="2401062"/>
                  </a:cubicBezTo>
                  <a:lnTo>
                    <a:pt x="247777" y="2401062"/>
                  </a:lnTo>
                  <a:cubicBezTo>
                    <a:pt x="110871" y="2401062"/>
                    <a:pt x="0" y="2291842"/>
                    <a:pt x="0" y="2157222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597135" cy="2451862"/>
            </a:xfrm>
            <a:custGeom>
              <a:avLst/>
              <a:gdLst/>
              <a:ahLst/>
              <a:cxnLst/>
              <a:rect l="l" t="t" r="r" b="b"/>
              <a:pathLst>
                <a:path w="10597135" h="2451862">
                  <a:moveTo>
                    <a:pt x="0" y="269240"/>
                  </a:moveTo>
                  <a:cubicBezTo>
                    <a:pt x="0" y="120142"/>
                    <a:pt x="122682" y="0"/>
                    <a:pt x="273177" y="0"/>
                  </a:cubicBezTo>
                  <a:lnTo>
                    <a:pt x="10323957" y="0"/>
                  </a:lnTo>
                  <a:lnTo>
                    <a:pt x="10323957" y="25400"/>
                  </a:lnTo>
                  <a:lnTo>
                    <a:pt x="10323957" y="0"/>
                  </a:lnTo>
                  <a:cubicBezTo>
                    <a:pt x="10474452" y="0"/>
                    <a:pt x="10597135" y="120142"/>
                    <a:pt x="10597135" y="269240"/>
                  </a:cubicBezTo>
                  <a:lnTo>
                    <a:pt x="10571735" y="269240"/>
                  </a:lnTo>
                  <a:lnTo>
                    <a:pt x="10597135" y="269240"/>
                  </a:lnTo>
                  <a:lnTo>
                    <a:pt x="10597135" y="2182622"/>
                  </a:lnTo>
                  <a:lnTo>
                    <a:pt x="10571735" y="2182622"/>
                  </a:lnTo>
                  <a:lnTo>
                    <a:pt x="10597135" y="2182622"/>
                  </a:lnTo>
                  <a:cubicBezTo>
                    <a:pt x="10597135" y="2331720"/>
                    <a:pt x="10474452" y="2451862"/>
                    <a:pt x="10323957" y="2451862"/>
                  </a:cubicBezTo>
                  <a:lnTo>
                    <a:pt x="10323957" y="2426462"/>
                  </a:lnTo>
                  <a:lnTo>
                    <a:pt x="10323957" y="2451862"/>
                  </a:lnTo>
                  <a:lnTo>
                    <a:pt x="273177" y="2451862"/>
                  </a:lnTo>
                  <a:lnTo>
                    <a:pt x="273177" y="2426462"/>
                  </a:lnTo>
                  <a:lnTo>
                    <a:pt x="273177" y="2451862"/>
                  </a:lnTo>
                  <a:cubicBezTo>
                    <a:pt x="122682" y="2451862"/>
                    <a:pt x="0" y="2331720"/>
                    <a:pt x="0" y="218262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82622"/>
                  </a:lnTo>
                  <a:lnTo>
                    <a:pt x="25400" y="2182622"/>
                  </a:lnTo>
                  <a:lnTo>
                    <a:pt x="50800" y="2182622"/>
                  </a:lnTo>
                  <a:cubicBezTo>
                    <a:pt x="50800" y="2302891"/>
                    <a:pt x="149987" y="2401062"/>
                    <a:pt x="273177" y="2401062"/>
                  </a:cubicBezTo>
                  <a:lnTo>
                    <a:pt x="10323957" y="2401062"/>
                  </a:lnTo>
                  <a:cubicBezTo>
                    <a:pt x="10447148" y="2401062"/>
                    <a:pt x="10546335" y="2302891"/>
                    <a:pt x="10546335" y="2182622"/>
                  </a:cubicBezTo>
                  <a:lnTo>
                    <a:pt x="10546335" y="269240"/>
                  </a:lnTo>
                  <a:cubicBezTo>
                    <a:pt x="10546335" y="148971"/>
                    <a:pt x="10447148" y="50800"/>
                    <a:pt x="10323957" y="50800"/>
                  </a:cubicBezTo>
                  <a:lnTo>
                    <a:pt x="273177" y="50800"/>
                  </a:lnTo>
                  <a:lnTo>
                    <a:pt x="273177" y="25400"/>
                  </a:lnTo>
                  <a:lnTo>
                    <a:pt x="273177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8575" y="114300"/>
            <a:ext cx="18288000" cy="10287000"/>
            <a:chOff x="0" y="0"/>
            <a:chExt cx="24384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60996" y="971550"/>
            <a:ext cx="12121604" cy="801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Model Performance: Decision Tree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60996" y="2328862"/>
            <a:ext cx="7947720" cy="2332732"/>
            <a:chOff x="0" y="0"/>
            <a:chExt cx="10596960" cy="3110310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10546207" cy="3059557"/>
            </a:xfrm>
            <a:custGeom>
              <a:avLst/>
              <a:gdLst/>
              <a:ahLst/>
              <a:cxnLst/>
              <a:rect l="l" t="t" r="r" b="b"/>
              <a:pathLst>
                <a:path w="10546207" h="3059557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10299446" y="0"/>
                  </a:lnTo>
                  <a:cubicBezTo>
                    <a:pt x="10435717" y="0"/>
                    <a:pt x="10546207" y="109220"/>
                    <a:pt x="10546207" y="243840"/>
                  </a:cubicBezTo>
                  <a:lnTo>
                    <a:pt x="10546207" y="2815717"/>
                  </a:lnTo>
                  <a:cubicBezTo>
                    <a:pt x="10546207" y="2950337"/>
                    <a:pt x="10435717" y="3059557"/>
                    <a:pt x="10299446" y="3059557"/>
                  </a:cubicBezTo>
                  <a:lnTo>
                    <a:pt x="246761" y="3059557"/>
                  </a:lnTo>
                  <a:cubicBezTo>
                    <a:pt x="110490" y="3059557"/>
                    <a:pt x="0" y="2950337"/>
                    <a:pt x="0" y="281571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597007" cy="3110357"/>
            </a:xfrm>
            <a:custGeom>
              <a:avLst/>
              <a:gdLst/>
              <a:ahLst/>
              <a:cxnLst/>
              <a:rect l="l" t="t" r="r" b="b"/>
              <a:pathLst>
                <a:path w="10597007" h="3110357">
                  <a:moveTo>
                    <a:pt x="0" y="269240"/>
                  </a:moveTo>
                  <a:cubicBezTo>
                    <a:pt x="0" y="120269"/>
                    <a:pt x="122047" y="0"/>
                    <a:pt x="272161" y="0"/>
                  </a:cubicBezTo>
                  <a:lnTo>
                    <a:pt x="10324846" y="0"/>
                  </a:lnTo>
                  <a:lnTo>
                    <a:pt x="10324846" y="25400"/>
                  </a:lnTo>
                  <a:lnTo>
                    <a:pt x="10324846" y="0"/>
                  </a:lnTo>
                  <a:cubicBezTo>
                    <a:pt x="10474833" y="0"/>
                    <a:pt x="10597007" y="120269"/>
                    <a:pt x="10597007" y="269240"/>
                  </a:cubicBezTo>
                  <a:lnTo>
                    <a:pt x="10571607" y="269240"/>
                  </a:lnTo>
                  <a:lnTo>
                    <a:pt x="10597007" y="269240"/>
                  </a:lnTo>
                  <a:lnTo>
                    <a:pt x="10597007" y="2841117"/>
                  </a:lnTo>
                  <a:lnTo>
                    <a:pt x="10571607" y="2841117"/>
                  </a:lnTo>
                  <a:lnTo>
                    <a:pt x="10597007" y="2841117"/>
                  </a:lnTo>
                  <a:cubicBezTo>
                    <a:pt x="10597007" y="2990088"/>
                    <a:pt x="10474960" y="3110357"/>
                    <a:pt x="10324846" y="3110357"/>
                  </a:cubicBezTo>
                  <a:lnTo>
                    <a:pt x="10324846" y="3084957"/>
                  </a:lnTo>
                  <a:lnTo>
                    <a:pt x="10324846" y="3110357"/>
                  </a:lnTo>
                  <a:lnTo>
                    <a:pt x="272161" y="3110357"/>
                  </a:lnTo>
                  <a:lnTo>
                    <a:pt x="272161" y="3084957"/>
                  </a:lnTo>
                  <a:lnTo>
                    <a:pt x="272161" y="3110357"/>
                  </a:lnTo>
                  <a:cubicBezTo>
                    <a:pt x="122047" y="3110357"/>
                    <a:pt x="0" y="2990088"/>
                    <a:pt x="0" y="284111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841117"/>
                  </a:lnTo>
                  <a:lnTo>
                    <a:pt x="25400" y="2841117"/>
                  </a:lnTo>
                  <a:lnTo>
                    <a:pt x="50800" y="2841117"/>
                  </a:lnTo>
                  <a:cubicBezTo>
                    <a:pt x="50800" y="2961513"/>
                    <a:pt x="149606" y="3059557"/>
                    <a:pt x="272161" y="3059557"/>
                  </a:cubicBezTo>
                  <a:lnTo>
                    <a:pt x="10324846" y="3059557"/>
                  </a:lnTo>
                  <a:cubicBezTo>
                    <a:pt x="10447401" y="3059557"/>
                    <a:pt x="10546207" y="2961513"/>
                    <a:pt x="10546207" y="2841117"/>
                  </a:cubicBezTo>
                  <a:lnTo>
                    <a:pt x="10546207" y="269240"/>
                  </a:lnTo>
                  <a:cubicBezTo>
                    <a:pt x="10546207" y="148844"/>
                    <a:pt x="10447401" y="50800"/>
                    <a:pt x="10324846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1946" y="2347912"/>
            <a:ext cx="152400" cy="2294632"/>
            <a:chOff x="0" y="0"/>
            <a:chExt cx="203200" cy="30595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3200" cy="3059557"/>
            </a:xfrm>
            <a:custGeom>
              <a:avLst/>
              <a:gdLst/>
              <a:ahLst/>
              <a:cxnLst/>
              <a:rect l="l" t="t" r="r" b="b"/>
              <a:pathLst>
                <a:path w="203200" h="305955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957957"/>
                  </a:lnTo>
                  <a:cubicBezTo>
                    <a:pt x="203200" y="3014091"/>
                    <a:pt x="157734" y="3059557"/>
                    <a:pt x="101600" y="3059557"/>
                  </a:cubicBezTo>
                  <a:cubicBezTo>
                    <a:pt x="45466" y="3059557"/>
                    <a:pt x="0" y="3014091"/>
                    <a:pt x="0" y="2957957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40966" y="2665959"/>
            <a:ext cx="5398591" cy="48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000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Captures Non-Linear Patterns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0966" y="3194000"/>
            <a:ext cx="7102077" cy="1005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Effective in identifying complex interactions within data.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79136" y="2328862"/>
            <a:ext cx="7947869" cy="2332732"/>
            <a:chOff x="0" y="0"/>
            <a:chExt cx="10597158" cy="3110310"/>
          </a:xfrm>
        </p:grpSpPr>
        <p:sp>
          <p:nvSpPr>
            <p:cNvPr id="18" name="Freeform 18"/>
            <p:cNvSpPr/>
            <p:nvPr/>
          </p:nvSpPr>
          <p:spPr>
            <a:xfrm>
              <a:off x="25400" y="25400"/>
              <a:ext cx="10546461" cy="3059557"/>
            </a:xfrm>
            <a:custGeom>
              <a:avLst/>
              <a:gdLst/>
              <a:ahLst/>
              <a:cxnLst/>
              <a:rect l="l" t="t" r="r" b="b"/>
              <a:pathLst>
                <a:path w="10546461" h="3059557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10299700" y="0"/>
                  </a:lnTo>
                  <a:cubicBezTo>
                    <a:pt x="10435971" y="0"/>
                    <a:pt x="10546461" y="109220"/>
                    <a:pt x="10546461" y="243840"/>
                  </a:cubicBezTo>
                  <a:lnTo>
                    <a:pt x="10546461" y="2815717"/>
                  </a:lnTo>
                  <a:cubicBezTo>
                    <a:pt x="10546461" y="2950337"/>
                    <a:pt x="10435971" y="3059557"/>
                    <a:pt x="10299700" y="3059557"/>
                  </a:cubicBezTo>
                  <a:lnTo>
                    <a:pt x="246761" y="3059557"/>
                  </a:lnTo>
                  <a:cubicBezTo>
                    <a:pt x="110490" y="3059557"/>
                    <a:pt x="0" y="2950337"/>
                    <a:pt x="0" y="281571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0597261" cy="3110357"/>
            </a:xfrm>
            <a:custGeom>
              <a:avLst/>
              <a:gdLst/>
              <a:ahLst/>
              <a:cxnLst/>
              <a:rect l="l" t="t" r="r" b="b"/>
              <a:pathLst>
                <a:path w="10597261" h="3110357">
                  <a:moveTo>
                    <a:pt x="0" y="269240"/>
                  </a:moveTo>
                  <a:cubicBezTo>
                    <a:pt x="0" y="120269"/>
                    <a:pt x="122047" y="0"/>
                    <a:pt x="272161" y="0"/>
                  </a:cubicBezTo>
                  <a:lnTo>
                    <a:pt x="10325100" y="0"/>
                  </a:lnTo>
                  <a:lnTo>
                    <a:pt x="10325100" y="25400"/>
                  </a:lnTo>
                  <a:lnTo>
                    <a:pt x="10325100" y="0"/>
                  </a:lnTo>
                  <a:cubicBezTo>
                    <a:pt x="10475087" y="0"/>
                    <a:pt x="10597261" y="120269"/>
                    <a:pt x="10597261" y="269240"/>
                  </a:cubicBezTo>
                  <a:lnTo>
                    <a:pt x="10571861" y="269240"/>
                  </a:lnTo>
                  <a:lnTo>
                    <a:pt x="10597261" y="269240"/>
                  </a:lnTo>
                  <a:lnTo>
                    <a:pt x="10597261" y="2841117"/>
                  </a:lnTo>
                  <a:lnTo>
                    <a:pt x="10571861" y="2841117"/>
                  </a:lnTo>
                  <a:lnTo>
                    <a:pt x="10597261" y="2841117"/>
                  </a:lnTo>
                  <a:cubicBezTo>
                    <a:pt x="10597261" y="2990088"/>
                    <a:pt x="10475214" y="3110357"/>
                    <a:pt x="10325100" y="3110357"/>
                  </a:cubicBezTo>
                  <a:lnTo>
                    <a:pt x="10325100" y="3084957"/>
                  </a:lnTo>
                  <a:lnTo>
                    <a:pt x="10325100" y="3110357"/>
                  </a:lnTo>
                  <a:lnTo>
                    <a:pt x="272161" y="3110357"/>
                  </a:lnTo>
                  <a:lnTo>
                    <a:pt x="272161" y="3084957"/>
                  </a:lnTo>
                  <a:lnTo>
                    <a:pt x="272161" y="3110357"/>
                  </a:lnTo>
                  <a:cubicBezTo>
                    <a:pt x="122047" y="3110357"/>
                    <a:pt x="0" y="2990088"/>
                    <a:pt x="0" y="284111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841117"/>
                  </a:lnTo>
                  <a:lnTo>
                    <a:pt x="25400" y="2841117"/>
                  </a:lnTo>
                  <a:lnTo>
                    <a:pt x="50800" y="2841117"/>
                  </a:lnTo>
                  <a:cubicBezTo>
                    <a:pt x="50800" y="2961513"/>
                    <a:pt x="149606" y="3059557"/>
                    <a:pt x="272161" y="3059557"/>
                  </a:cubicBezTo>
                  <a:lnTo>
                    <a:pt x="10325100" y="3059557"/>
                  </a:lnTo>
                  <a:cubicBezTo>
                    <a:pt x="10447655" y="3059557"/>
                    <a:pt x="10546461" y="2961513"/>
                    <a:pt x="10546461" y="2841117"/>
                  </a:cubicBezTo>
                  <a:lnTo>
                    <a:pt x="10546461" y="269240"/>
                  </a:lnTo>
                  <a:cubicBezTo>
                    <a:pt x="10546334" y="148844"/>
                    <a:pt x="10447528" y="50800"/>
                    <a:pt x="10325100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260086" y="2347912"/>
            <a:ext cx="152400" cy="2294632"/>
            <a:chOff x="0" y="0"/>
            <a:chExt cx="203200" cy="305951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3200" cy="3059557"/>
            </a:xfrm>
            <a:custGeom>
              <a:avLst/>
              <a:gdLst/>
              <a:ahLst/>
              <a:cxnLst/>
              <a:rect l="l" t="t" r="r" b="b"/>
              <a:pathLst>
                <a:path w="203200" h="305955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957957"/>
                  </a:lnTo>
                  <a:cubicBezTo>
                    <a:pt x="203200" y="3014091"/>
                    <a:pt x="157734" y="3059557"/>
                    <a:pt x="101600" y="3059557"/>
                  </a:cubicBezTo>
                  <a:cubicBezTo>
                    <a:pt x="45466" y="3059557"/>
                    <a:pt x="0" y="3014091"/>
                    <a:pt x="0" y="2957957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759106" y="2893451"/>
            <a:ext cx="1715616" cy="48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000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Accuracy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59106" y="3451175"/>
            <a:ext cx="6025332" cy="49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499">
                <a:solidFill>
                  <a:srgbClr val="29DDDA"/>
                </a:solidFill>
                <a:latin typeface="Barlow"/>
                <a:ea typeface="Barlow"/>
                <a:cs typeface="Barlow"/>
                <a:sym typeface="Barlow"/>
              </a:rPr>
              <a:t>≈ 66%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60996" y="4932015"/>
            <a:ext cx="7947720" cy="1838920"/>
            <a:chOff x="0" y="0"/>
            <a:chExt cx="10596960" cy="2451893"/>
          </a:xfrm>
        </p:grpSpPr>
        <p:sp>
          <p:nvSpPr>
            <p:cNvPr id="25" name="Freeform 25"/>
            <p:cNvSpPr/>
            <p:nvPr/>
          </p:nvSpPr>
          <p:spPr>
            <a:xfrm>
              <a:off x="25400" y="25400"/>
              <a:ext cx="10546080" cy="2401062"/>
            </a:xfrm>
            <a:custGeom>
              <a:avLst/>
              <a:gdLst/>
              <a:ahLst/>
              <a:cxnLst/>
              <a:rect l="l" t="t" r="r" b="b"/>
              <a:pathLst>
                <a:path w="10546080" h="2401062">
                  <a:moveTo>
                    <a:pt x="0" y="243840"/>
                  </a:moveTo>
                  <a:cubicBezTo>
                    <a:pt x="0" y="109220"/>
                    <a:pt x="110998" y="0"/>
                    <a:pt x="247777" y="0"/>
                  </a:cubicBezTo>
                  <a:lnTo>
                    <a:pt x="10298303" y="0"/>
                  </a:lnTo>
                  <a:cubicBezTo>
                    <a:pt x="10435210" y="0"/>
                    <a:pt x="10546080" y="109220"/>
                    <a:pt x="10546080" y="243840"/>
                  </a:cubicBezTo>
                  <a:lnTo>
                    <a:pt x="10546080" y="2157222"/>
                  </a:lnTo>
                  <a:cubicBezTo>
                    <a:pt x="10546080" y="2291842"/>
                    <a:pt x="10435082" y="2401062"/>
                    <a:pt x="10298303" y="2401062"/>
                  </a:cubicBezTo>
                  <a:lnTo>
                    <a:pt x="247777" y="2401062"/>
                  </a:lnTo>
                  <a:cubicBezTo>
                    <a:pt x="110871" y="2401062"/>
                    <a:pt x="0" y="2291842"/>
                    <a:pt x="0" y="2157222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10596880" cy="2451862"/>
            </a:xfrm>
            <a:custGeom>
              <a:avLst/>
              <a:gdLst/>
              <a:ahLst/>
              <a:cxnLst/>
              <a:rect l="l" t="t" r="r" b="b"/>
              <a:pathLst>
                <a:path w="10596880" h="2451862">
                  <a:moveTo>
                    <a:pt x="0" y="269240"/>
                  </a:moveTo>
                  <a:cubicBezTo>
                    <a:pt x="0" y="120142"/>
                    <a:pt x="122682" y="0"/>
                    <a:pt x="273177" y="0"/>
                  </a:cubicBezTo>
                  <a:lnTo>
                    <a:pt x="10323703" y="0"/>
                  </a:lnTo>
                  <a:lnTo>
                    <a:pt x="10323703" y="25400"/>
                  </a:lnTo>
                  <a:lnTo>
                    <a:pt x="10323703" y="0"/>
                  </a:lnTo>
                  <a:cubicBezTo>
                    <a:pt x="10474198" y="0"/>
                    <a:pt x="10596880" y="120142"/>
                    <a:pt x="10596880" y="269240"/>
                  </a:cubicBezTo>
                  <a:lnTo>
                    <a:pt x="10571480" y="269240"/>
                  </a:lnTo>
                  <a:lnTo>
                    <a:pt x="10596880" y="269240"/>
                  </a:lnTo>
                  <a:lnTo>
                    <a:pt x="10596880" y="2182622"/>
                  </a:lnTo>
                  <a:lnTo>
                    <a:pt x="10571480" y="2182622"/>
                  </a:lnTo>
                  <a:lnTo>
                    <a:pt x="10596880" y="2182622"/>
                  </a:lnTo>
                  <a:cubicBezTo>
                    <a:pt x="10596880" y="2331720"/>
                    <a:pt x="10474198" y="2451862"/>
                    <a:pt x="10323703" y="2451862"/>
                  </a:cubicBezTo>
                  <a:lnTo>
                    <a:pt x="10323703" y="2426462"/>
                  </a:lnTo>
                  <a:lnTo>
                    <a:pt x="10323703" y="2451862"/>
                  </a:lnTo>
                  <a:lnTo>
                    <a:pt x="273177" y="2451862"/>
                  </a:lnTo>
                  <a:lnTo>
                    <a:pt x="273177" y="2426462"/>
                  </a:lnTo>
                  <a:lnTo>
                    <a:pt x="273177" y="2451862"/>
                  </a:lnTo>
                  <a:cubicBezTo>
                    <a:pt x="122682" y="2451862"/>
                    <a:pt x="0" y="2331720"/>
                    <a:pt x="0" y="218262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82622"/>
                  </a:lnTo>
                  <a:lnTo>
                    <a:pt x="25400" y="2182622"/>
                  </a:lnTo>
                  <a:lnTo>
                    <a:pt x="50800" y="2182622"/>
                  </a:lnTo>
                  <a:cubicBezTo>
                    <a:pt x="50800" y="2302891"/>
                    <a:pt x="149987" y="2401062"/>
                    <a:pt x="273177" y="2401062"/>
                  </a:cubicBezTo>
                  <a:lnTo>
                    <a:pt x="10323703" y="2401062"/>
                  </a:lnTo>
                  <a:cubicBezTo>
                    <a:pt x="10446893" y="2401062"/>
                    <a:pt x="10546080" y="2302891"/>
                    <a:pt x="10546080" y="2182622"/>
                  </a:cubicBezTo>
                  <a:lnTo>
                    <a:pt x="10546080" y="269240"/>
                  </a:lnTo>
                  <a:cubicBezTo>
                    <a:pt x="10546080" y="148971"/>
                    <a:pt x="10446893" y="50800"/>
                    <a:pt x="10323703" y="50800"/>
                  </a:cubicBezTo>
                  <a:lnTo>
                    <a:pt x="273177" y="50800"/>
                  </a:lnTo>
                  <a:lnTo>
                    <a:pt x="273177" y="25400"/>
                  </a:lnTo>
                  <a:lnTo>
                    <a:pt x="273177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41946" y="4951065"/>
            <a:ext cx="152400" cy="1800820"/>
            <a:chOff x="0" y="0"/>
            <a:chExt cx="203200" cy="24010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3200" cy="2401062"/>
            </a:xfrm>
            <a:custGeom>
              <a:avLst/>
              <a:gdLst/>
              <a:ahLst/>
              <a:cxnLst/>
              <a:rect l="l" t="t" r="r" b="b"/>
              <a:pathLst>
                <a:path w="203200" h="2401062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99462"/>
                  </a:lnTo>
                  <a:cubicBezTo>
                    <a:pt x="203200" y="2355596"/>
                    <a:pt x="157734" y="2401062"/>
                    <a:pt x="101600" y="2401062"/>
                  </a:cubicBezTo>
                  <a:cubicBezTo>
                    <a:pt x="45466" y="2401062"/>
                    <a:pt x="0" y="2355596"/>
                    <a:pt x="0" y="2299462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40966" y="5269111"/>
            <a:ext cx="2816662" cy="48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000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Recall (Class 0)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40966" y="5797154"/>
            <a:ext cx="6117282" cy="49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499">
                <a:solidFill>
                  <a:srgbClr val="29DDDA"/>
                </a:solidFill>
                <a:latin typeface="Barlow"/>
                <a:ea typeface="Barlow"/>
                <a:cs typeface="Barlow"/>
                <a:sym typeface="Barlow"/>
              </a:rPr>
              <a:t>≈ 0.62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260086" y="4951065"/>
            <a:ext cx="152400" cy="1800820"/>
            <a:chOff x="0" y="0"/>
            <a:chExt cx="203200" cy="24010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3200" cy="2401062"/>
            </a:xfrm>
            <a:custGeom>
              <a:avLst/>
              <a:gdLst/>
              <a:ahLst/>
              <a:cxnLst/>
              <a:rect l="l" t="t" r="r" b="b"/>
              <a:pathLst>
                <a:path w="203200" h="2401062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99462"/>
                  </a:lnTo>
                  <a:cubicBezTo>
                    <a:pt x="203200" y="2355596"/>
                    <a:pt x="157734" y="2401062"/>
                    <a:pt x="101600" y="2401062"/>
                  </a:cubicBezTo>
                  <a:cubicBezTo>
                    <a:pt x="45466" y="2401062"/>
                    <a:pt x="0" y="2355596"/>
                    <a:pt x="0" y="2299462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36286" y="4932015"/>
            <a:ext cx="7947720" cy="1838920"/>
            <a:chOff x="0" y="0"/>
            <a:chExt cx="10596960" cy="2451893"/>
          </a:xfrm>
        </p:grpSpPr>
        <p:sp>
          <p:nvSpPr>
            <p:cNvPr id="34" name="Freeform 34"/>
            <p:cNvSpPr/>
            <p:nvPr/>
          </p:nvSpPr>
          <p:spPr>
            <a:xfrm>
              <a:off x="25400" y="25400"/>
              <a:ext cx="10546080" cy="2401062"/>
            </a:xfrm>
            <a:custGeom>
              <a:avLst/>
              <a:gdLst/>
              <a:ahLst/>
              <a:cxnLst/>
              <a:rect l="l" t="t" r="r" b="b"/>
              <a:pathLst>
                <a:path w="10546080" h="2401062">
                  <a:moveTo>
                    <a:pt x="0" y="243840"/>
                  </a:moveTo>
                  <a:cubicBezTo>
                    <a:pt x="0" y="109220"/>
                    <a:pt x="110998" y="0"/>
                    <a:pt x="247777" y="0"/>
                  </a:cubicBezTo>
                  <a:lnTo>
                    <a:pt x="10298303" y="0"/>
                  </a:lnTo>
                  <a:cubicBezTo>
                    <a:pt x="10435210" y="0"/>
                    <a:pt x="10546080" y="109220"/>
                    <a:pt x="10546080" y="243840"/>
                  </a:cubicBezTo>
                  <a:lnTo>
                    <a:pt x="10546080" y="2157222"/>
                  </a:lnTo>
                  <a:cubicBezTo>
                    <a:pt x="10546080" y="2291842"/>
                    <a:pt x="10435082" y="2401062"/>
                    <a:pt x="10298303" y="2401062"/>
                  </a:cubicBezTo>
                  <a:lnTo>
                    <a:pt x="247777" y="2401062"/>
                  </a:lnTo>
                  <a:cubicBezTo>
                    <a:pt x="110871" y="2401062"/>
                    <a:pt x="0" y="2291842"/>
                    <a:pt x="0" y="2157222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10596880" cy="2451862"/>
            </a:xfrm>
            <a:custGeom>
              <a:avLst/>
              <a:gdLst/>
              <a:ahLst/>
              <a:cxnLst/>
              <a:rect l="l" t="t" r="r" b="b"/>
              <a:pathLst>
                <a:path w="10596880" h="2451862">
                  <a:moveTo>
                    <a:pt x="0" y="269240"/>
                  </a:moveTo>
                  <a:cubicBezTo>
                    <a:pt x="0" y="120142"/>
                    <a:pt x="122682" y="0"/>
                    <a:pt x="273177" y="0"/>
                  </a:cubicBezTo>
                  <a:lnTo>
                    <a:pt x="10323703" y="0"/>
                  </a:lnTo>
                  <a:lnTo>
                    <a:pt x="10323703" y="25400"/>
                  </a:lnTo>
                  <a:lnTo>
                    <a:pt x="10323703" y="0"/>
                  </a:lnTo>
                  <a:cubicBezTo>
                    <a:pt x="10474198" y="0"/>
                    <a:pt x="10596880" y="120142"/>
                    <a:pt x="10596880" y="269240"/>
                  </a:cubicBezTo>
                  <a:lnTo>
                    <a:pt x="10571480" y="269240"/>
                  </a:lnTo>
                  <a:lnTo>
                    <a:pt x="10596880" y="269240"/>
                  </a:lnTo>
                  <a:lnTo>
                    <a:pt x="10596880" y="2182622"/>
                  </a:lnTo>
                  <a:lnTo>
                    <a:pt x="10571480" y="2182622"/>
                  </a:lnTo>
                  <a:lnTo>
                    <a:pt x="10596880" y="2182622"/>
                  </a:lnTo>
                  <a:cubicBezTo>
                    <a:pt x="10596880" y="2331720"/>
                    <a:pt x="10474198" y="2451862"/>
                    <a:pt x="10323703" y="2451862"/>
                  </a:cubicBezTo>
                  <a:lnTo>
                    <a:pt x="10323703" y="2426462"/>
                  </a:lnTo>
                  <a:lnTo>
                    <a:pt x="10323703" y="2451862"/>
                  </a:lnTo>
                  <a:lnTo>
                    <a:pt x="273177" y="2451862"/>
                  </a:lnTo>
                  <a:lnTo>
                    <a:pt x="273177" y="2426462"/>
                  </a:lnTo>
                  <a:lnTo>
                    <a:pt x="273177" y="2451862"/>
                  </a:lnTo>
                  <a:cubicBezTo>
                    <a:pt x="122682" y="2451862"/>
                    <a:pt x="0" y="2331720"/>
                    <a:pt x="0" y="218262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82622"/>
                  </a:lnTo>
                  <a:lnTo>
                    <a:pt x="25400" y="2182622"/>
                  </a:lnTo>
                  <a:lnTo>
                    <a:pt x="50800" y="2182622"/>
                  </a:lnTo>
                  <a:cubicBezTo>
                    <a:pt x="50800" y="2302891"/>
                    <a:pt x="149987" y="2401062"/>
                    <a:pt x="273177" y="2401062"/>
                  </a:cubicBezTo>
                  <a:lnTo>
                    <a:pt x="10323703" y="2401062"/>
                  </a:lnTo>
                  <a:cubicBezTo>
                    <a:pt x="10446893" y="2401062"/>
                    <a:pt x="10546080" y="2302891"/>
                    <a:pt x="10546080" y="2182622"/>
                  </a:cubicBezTo>
                  <a:lnTo>
                    <a:pt x="10546080" y="269240"/>
                  </a:lnTo>
                  <a:cubicBezTo>
                    <a:pt x="10546080" y="148971"/>
                    <a:pt x="10446893" y="50800"/>
                    <a:pt x="10323703" y="50800"/>
                  </a:cubicBezTo>
                  <a:lnTo>
                    <a:pt x="273177" y="50800"/>
                  </a:lnTo>
                  <a:lnTo>
                    <a:pt x="273177" y="25400"/>
                  </a:lnTo>
                  <a:lnTo>
                    <a:pt x="273177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759106" y="5269111"/>
            <a:ext cx="2816572" cy="48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000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Recall (Class 1)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59106" y="5797154"/>
            <a:ext cx="7102228" cy="49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499">
                <a:solidFill>
                  <a:srgbClr val="29DDDA"/>
                </a:solidFill>
                <a:latin typeface="Barlow"/>
                <a:ea typeface="Barlow"/>
                <a:cs typeface="Barlow"/>
                <a:sym typeface="Barlow"/>
              </a:rPr>
              <a:t>≈ 0.68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170066" y="7218610"/>
            <a:ext cx="7947869" cy="2039690"/>
            <a:chOff x="0" y="0"/>
            <a:chExt cx="10597158" cy="2719587"/>
          </a:xfrm>
        </p:grpSpPr>
        <p:sp>
          <p:nvSpPr>
            <p:cNvPr id="39" name="Freeform 39"/>
            <p:cNvSpPr/>
            <p:nvPr/>
          </p:nvSpPr>
          <p:spPr>
            <a:xfrm>
              <a:off x="25400" y="22209"/>
              <a:ext cx="10546461" cy="2675209"/>
            </a:xfrm>
            <a:custGeom>
              <a:avLst/>
              <a:gdLst/>
              <a:ahLst/>
              <a:cxnLst/>
              <a:rect l="l" t="t" r="r" b="b"/>
              <a:pathLst>
                <a:path w="10546461" h="2675209">
                  <a:moveTo>
                    <a:pt x="0" y="213209"/>
                  </a:moveTo>
                  <a:cubicBezTo>
                    <a:pt x="0" y="95500"/>
                    <a:pt x="110490" y="0"/>
                    <a:pt x="246761" y="0"/>
                  </a:cubicBezTo>
                  <a:lnTo>
                    <a:pt x="10299700" y="0"/>
                  </a:lnTo>
                  <a:cubicBezTo>
                    <a:pt x="10435971" y="0"/>
                    <a:pt x="10546461" y="95500"/>
                    <a:pt x="10546461" y="213209"/>
                  </a:cubicBezTo>
                  <a:lnTo>
                    <a:pt x="10546461" y="2462001"/>
                  </a:lnTo>
                  <a:cubicBezTo>
                    <a:pt x="10546461" y="2579710"/>
                    <a:pt x="10435971" y="2675210"/>
                    <a:pt x="10299700" y="2675210"/>
                  </a:cubicBezTo>
                  <a:lnTo>
                    <a:pt x="246761" y="2675210"/>
                  </a:lnTo>
                  <a:cubicBezTo>
                    <a:pt x="110490" y="2675210"/>
                    <a:pt x="0" y="2579710"/>
                    <a:pt x="0" y="2462001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10597261" cy="2719634"/>
            </a:xfrm>
            <a:custGeom>
              <a:avLst/>
              <a:gdLst/>
              <a:ahLst/>
              <a:cxnLst/>
              <a:rect l="l" t="t" r="r" b="b"/>
              <a:pathLst>
                <a:path w="10597261" h="2719634">
                  <a:moveTo>
                    <a:pt x="0" y="235418"/>
                  </a:moveTo>
                  <a:cubicBezTo>
                    <a:pt x="0" y="105161"/>
                    <a:pt x="122047" y="0"/>
                    <a:pt x="272161" y="0"/>
                  </a:cubicBezTo>
                  <a:lnTo>
                    <a:pt x="10325100" y="0"/>
                  </a:lnTo>
                  <a:lnTo>
                    <a:pt x="10325100" y="22209"/>
                  </a:lnTo>
                  <a:lnTo>
                    <a:pt x="10325100" y="0"/>
                  </a:lnTo>
                  <a:cubicBezTo>
                    <a:pt x="10475087" y="0"/>
                    <a:pt x="10597261" y="105161"/>
                    <a:pt x="10597261" y="235418"/>
                  </a:cubicBezTo>
                  <a:lnTo>
                    <a:pt x="10571861" y="235418"/>
                  </a:lnTo>
                  <a:lnTo>
                    <a:pt x="10597261" y="235418"/>
                  </a:lnTo>
                  <a:lnTo>
                    <a:pt x="10597261" y="2484210"/>
                  </a:lnTo>
                  <a:lnTo>
                    <a:pt x="10571861" y="2484210"/>
                  </a:lnTo>
                  <a:lnTo>
                    <a:pt x="10597261" y="2484210"/>
                  </a:lnTo>
                  <a:cubicBezTo>
                    <a:pt x="10597261" y="2614467"/>
                    <a:pt x="10475214" y="2719634"/>
                    <a:pt x="10325100" y="2719634"/>
                  </a:cubicBezTo>
                  <a:lnTo>
                    <a:pt x="10325100" y="2697419"/>
                  </a:lnTo>
                  <a:lnTo>
                    <a:pt x="10325100" y="2719634"/>
                  </a:lnTo>
                  <a:lnTo>
                    <a:pt x="272161" y="2719634"/>
                  </a:lnTo>
                  <a:lnTo>
                    <a:pt x="272161" y="2697419"/>
                  </a:lnTo>
                  <a:lnTo>
                    <a:pt x="272161" y="2719634"/>
                  </a:lnTo>
                  <a:cubicBezTo>
                    <a:pt x="122047" y="2719634"/>
                    <a:pt x="0" y="2614467"/>
                    <a:pt x="0" y="2484210"/>
                  </a:cubicBezTo>
                  <a:lnTo>
                    <a:pt x="0" y="235418"/>
                  </a:lnTo>
                  <a:lnTo>
                    <a:pt x="25400" y="235418"/>
                  </a:lnTo>
                  <a:lnTo>
                    <a:pt x="0" y="235418"/>
                  </a:lnTo>
                  <a:moveTo>
                    <a:pt x="50800" y="235418"/>
                  </a:moveTo>
                  <a:lnTo>
                    <a:pt x="50800" y="2484210"/>
                  </a:lnTo>
                  <a:lnTo>
                    <a:pt x="25400" y="2484210"/>
                  </a:lnTo>
                  <a:lnTo>
                    <a:pt x="50800" y="2484210"/>
                  </a:lnTo>
                  <a:cubicBezTo>
                    <a:pt x="50800" y="2589482"/>
                    <a:pt x="149606" y="2675209"/>
                    <a:pt x="272161" y="2675209"/>
                  </a:cubicBezTo>
                  <a:lnTo>
                    <a:pt x="10325100" y="2675209"/>
                  </a:lnTo>
                  <a:cubicBezTo>
                    <a:pt x="10447655" y="2675209"/>
                    <a:pt x="10546461" y="2589482"/>
                    <a:pt x="10546461" y="2484210"/>
                  </a:cubicBezTo>
                  <a:lnTo>
                    <a:pt x="10546461" y="235418"/>
                  </a:lnTo>
                  <a:cubicBezTo>
                    <a:pt x="10546334" y="130146"/>
                    <a:pt x="10447528" y="44418"/>
                    <a:pt x="10325100" y="44418"/>
                  </a:cubicBezTo>
                  <a:lnTo>
                    <a:pt x="272161" y="44418"/>
                  </a:lnTo>
                  <a:lnTo>
                    <a:pt x="272161" y="22209"/>
                  </a:lnTo>
                  <a:lnTo>
                    <a:pt x="272161" y="44418"/>
                  </a:lnTo>
                  <a:cubicBezTo>
                    <a:pt x="149606" y="44418"/>
                    <a:pt x="50800" y="130146"/>
                    <a:pt x="50800" y="235418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300216" y="7373785"/>
            <a:ext cx="7687567" cy="155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3"/>
              </a:lnSpc>
            </a:pPr>
            <a:r>
              <a:rPr lang="en-US" sz="38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Slightly lower accuracy than Logistic Regression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260086" y="4951065"/>
            <a:ext cx="152400" cy="1800820"/>
            <a:chOff x="0" y="0"/>
            <a:chExt cx="203200" cy="240109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03200" cy="2401062"/>
            </a:xfrm>
            <a:custGeom>
              <a:avLst/>
              <a:gdLst/>
              <a:ahLst/>
              <a:cxnLst/>
              <a:rect l="l" t="t" r="r" b="b"/>
              <a:pathLst>
                <a:path w="203200" h="2401062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99462"/>
                  </a:lnTo>
                  <a:cubicBezTo>
                    <a:pt x="203200" y="2355596"/>
                    <a:pt x="157734" y="2401062"/>
                    <a:pt x="101600" y="2401062"/>
                  </a:cubicBezTo>
                  <a:cubicBezTo>
                    <a:pt x="45466" y="2401062"/>
                    <a:pt x="0" y="2355596"/>
                    <a:pt x="0" y="2299462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986496" y="2075005"/>
            <a:ext cx="8657728" cy="6839620"/>
          </a:xfrm>
          <a:custGeom>
            <a:avLst/>
            <a:gdLst/>
            <a:ahLst/>
            <a:cxnLst/>
            <a:rect l="l" t="t" r="r" b="b"/>
            <a:pathLst>
              <a:path w="8657728" h="6839620">
                <a:moveTo>
                  <a:pt x="0" y="0"/>
                </a:moveTo>
                <a:lnTo>
                  <a:pt x="8657728" y="0"/>
                </a:lnTo>
                <a:lnTo>
                  <a:pt x="8657728" y="6839619"/>
                </a:lnTo>
                <a:lnTo>
                  <a:pt x="0" y="683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3" r="-426" b="-2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71196" y="2017855"/>
            <a:ext cx="4058692" cy="86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5375" b="1" u="none" strike="noStrik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Key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8369" y="3192035"/>
            <a:ext cx="8216286" cy="557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240" lvl="1" indent="-231120" algn="l">
              <a:lnSpc>
                <a:spcPts val="4474"/>
              </a:lnSpc>
              <a:buAutoNum type="arabicPeriod"/>
            </a:pPr>
            <a:r>
              <a:rPr lang="en-US" sz="214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Good at identifying approved applicants (81 correctly predicted as approved).</a:t>
            </a:r>
          </a:p>
          <a:p>
            <a:pPr marL="462240" lvl="1" indent="-231120" algn="l">
              <a:lnSpc>
                <a:spcPts val="4474"/>
              </a:lnSpc>
              <a:buAutoNum type="arabicPeriod"/>
            </a:pPr>
            <a:r>
              <a:rPr lang="en-US" sz="214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Struggles with detecting risky applicants (39 risky cases incorrectly predicted as approved → high false negatives).</a:t>
            </a:r>
          </a:p>
          <a:p>
            <a:pPr marL="462240" lvl="1" indent="-231120" algn="l">
              <a:lnSpc>
                <a:spcPts val="4474"/>
              </a:lnSpc>
              <a:buAutoNum type="arabicPeriod"/>
            </a:pPr>
            <a:r>
              <a:rPr lang="en-US" sz="214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Also misclassifies some safe applicants (22 false positives), showing instability.</a:t>
            </a:r>
          </a:p>
          <a:p>
            <a:pPr marL="462240" lvl="1" indent="-231120" algn="l">
              <a:lnSpc>
                <a:spcPts val="4474"/>
              </a:lnSpc>
              <a:buAutoNum type="arabicPeriod"/>
            </a:pPr>
            <a:r>
              <a:rPr lang="en-US" sz="214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Indicates overfitting — the tree memorizes patterns but generalizes poorly.</a:t>
            </a:r>
          </a:p>
          <a:p>
            <a:pPr marL="462240" lvl="1" indent="-231120" algn="l">
              <a:lnSpc>
                <a:spcPts val="4474"/>
              </a:lnSpc>
              <a:buAutoNum type="arabicPeriod"/>
            </a:pPr>
            <a:r>
              <a:rPr lang="en-US" sz="214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Still useful for understanding key drivers such as Credit History, Income, and Loan Amount.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282420" y="0"/>
            <a:ext cx="10005580" cy="10287000"/>
          </a:xfrm>
          <a:custGeom>
            <a:avLst/>
            <a:gdLst/>
            <a:ahLst/>
            <a:cxnLst/>
            <a:rect l="l" t="t" r="r" b="b"/>
            <a:pathLst>
              <a:path w="10005580" h="10287000">
                <a:moveTo>
                  <a:pt x="0" y="0"/>
                </a:moveTo>
                <a:lnTo>
                  <a:pt x="10005580" y="0"/>
                </a:lnTo>
                <a:lnTo>
                  <a:pt x="100055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09" t="-34" r="-162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282420" y="0"/>
            <a:ext cx="10005580" cy="10287000"/>
          </a:xfrm>
          <a:custGeom>
            <a:avLst/>
            <a:gdLst/>
            <a:ahLst/>
            <a:cxnLst/>
            <a:rect l="l" t="t" r="r" b="b"/>
            <a:pathLst>
              <a:path w="10005580" h="10287000">
                <a:moveTo>
                  <a:pt x="0" y="0"/>
                </a:moveTo>
                <a:lnTo>
                  <a:pt x="10005580" y="0"/>
                </a:lnTo>
                <a:lnTo>
                  <a:pt x="100055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104" r="-446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4257675"/>
            <a:ext cx="6672181" cy="171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9"/>
              </a:lnSpc>
              <a:spcBef>
                <a:spcPct val="0"/>
              </a:spcBef>
            </a:pPr>
            <a:r>
              <a:rPr lang="en-US" sz="5375" b="1" u="none" strike="noStrik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Ensemble Model: Random Forest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35902"/>
            <a:ext cx="16230600" cy="86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9"/>
              </a:lnSpc>
              <a:spcBef>
                <a:spcPct val="0"/>
              </a:spcBef>
            </a:pPr>
            <a:r>
              <a:rPr lang="en-US" sz="5375" b="1" u="none" strike="noStrik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Model Performance: Random Forest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2703" y="1606546"/>
            <a:ext cx="16942594" cy="47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Ensemble of many tuned trees for robust prediction. Most robust and highest-performing model overall.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243083" y="2410071"/>
            <a:ext cx="2461628" cy="2926042"/>
            <a:chOff x="0" y="0"/>
            <a:chExt cx="3282171" cy="3901390"/>
          </a:xfrm>
        </p:grpSpPr>
        <p:sp>
          <p:nvSpPr>
            <p:cNvPr id="9" name="TextBox 9"/>
            <p:cNvSpPr txBox="1"/>
            <p:nvPr/>
          </p:nvSpPr>
          <p:spPr>
            <a:xfrm>
              <a:off x="273373" y="1396203"/>
              <a:ext cx="2691373" cy="611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1"/>
                </a:lnSpc>
              </a:pPr>
              <a:r>
                <a:rPr lang="en-US" sz="3201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76%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3282171" cy="3282171"/>
              <a:chOff x="0" y="0"/>
              <a:chExt cx="3844132" cy="3844132"/>
            </a:xfrm>
          </p:grpSpPr>
          <p:sp>
            <p:nvSpPr>
              <p:cNvPr id="11" name="Freeform 11" descr="preencoded.png"/>
              <p:cNvSpPr/>
              <p:nvPr/>
            </p:nvSpPr>
            <p:spPr>
              <a:xfrm>
                <a:off x="0" y="0"/>
                <a:ext cx="3844163" cy="3844163"/>
              </a:xfrm>
              <a:custGeom>
                <a:avLst/>
                <a:gdLst/>
                <a:ahLst/>
                <a:cxnLst/>
                <a:rect l="l" t="t" r="r" b="b"/>
                <a:pathLst>
                  <a:path w="3844163" h="3844163">
                    <a:moveTo>
                      <a:pt x="0" y="0"/>
                    </a:moveTo>
                    <a:lnTo>
                      <a:pt x="3844163" y="0"/>
                    </a:lnTo>
                    <a:lnTo>
                      <a:pt x="3844163" y="3844163"/>
                    </a:lnTo>
                    <a:lnTo>
                      <a:pt x="0" y="38441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786699" y="3421978"/>
              <a:ext cx="1708772" cy="479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241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Accuracy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74693" y="2410071"/>
            <a:ext cx="2497918" cy="2832558"/>
            <a:chOff x="0" y="0"/>
            <a:chExt cx="3330558" cy="3776743"/>
          </a:xfrm>
        </p:grpSpPr>
        <p:sp>
          <p:nvSpPr>
            <p:cNvPr id="14" name="TextBox 14"/>
            <p:cNvSpPr txBox="1"/>
            <p:nvPr/>
          </p:nvSpPr>
          <p:spPr>
            <a:xfrm>
              <a:off x="142791" y="1328729"/>
              <a:ext cx="3152180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3749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0.53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3330558" cy="3330558"/>
              <a:chOff x="0" y="0"/>
              <a:chExt cx="3844132" cy="3844132"/>
            </a:xfrm>
          </p:grpSpPr>
          <p:sp>
            <p:nvSpPr>
              <p:cNvPr id="16" name="Freeform 16" descr="preencoded.png"/>
              <p:cNvSpPr/>
              <p:nvPr/>
            </p:nvSpPr>
            <p:spPr>
              <a:xfrm>
                <a:off x="0" y="0"/>
                <a:ext cx="3844163" cy="3844163"/>
              </a:xfrm>
              <a:custGeom>
                <a:avLst/>
                <a:gdLst/>
                <a:ahLst/>
                <a:cxnLst/>
                <a:rect l="l" t="t" r="r" b="b"/>
                <a:pathLst>
                  <a:path w="3844163" h="3844163">
                    <a:moveTo>
                      <a:pt x="0" y="0"/>
                    </a:moveTo>
                    <a:lnTo>
                      <a:pt x="3844163" y="0"/>
                    </a:lnTo>
                    <a:lnTo>
                      <a:pt x="3844163" y="3844163"/>
                    </a:lnTo>
                    <a:lnTo>
                      <a:pt x="0" y="38441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38114" y="3368650"/>
              <a:ext cx="2361535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886" b="1" u="none" strike="noStrike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Recall (Class 0)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87976" y="2410071"/>
            <a:ext cx="2712229" cy="2733429"/>
            <a:chOff x="0" y="0"/>
            <a:chExt cx="3616305" cy="3644573"/>
          </a:xfrm>
        </p:grpSpPr>
        <p:sp>
          <p:nvSpPr>
            <p:cNvPr id="19" name="TextBox 19"/>
            <p:cNvSpPr txBox="1"/>
            <p:nvPr/>
          </p:nvSpPr>
          <p:spPr>
            <a:xfrm>
              <a:off x="567920" y="1560011"/>
              <a:ext cx="2408341" cy="53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5"/>
                </a:lnSpc>
              </a:pPr>
              <a:r>
                <a:rPr lang="en-US" sz="2865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0.88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3616305" cy="3616305"/>
              <a:chOff x="0" y="0"/>
              <a:chExt cx="3844132" cy="3844132"/>
            </a:xfrm>
          </p:grpSpPr>
          <p:sp>
            <p:nvSpPr>
              <p:cNvPr id="21" name="Freeform 21" descr="preencoded.png"/>
              <p:cNvSpPr/>
              <p:nvPr/>
            </p:nvSpPr>
            <p:spPr>
              <a:xfrm>
                <a:off x="0" y="0"/>
                <a:ext cx="3844163" cy="3844163"/>
              </a:xfrm>
              <a:custGeom>
                <a:avLst/>
                <a:gdLst/>
                <a:ahLst/>
                <a:cxnLst/>
                <a:rect l="l" t="t" r="r" b="b"/>
                <a:pathLst>
                  <a:path w="3844163" h="3844163">
                    <a:moveTo>
                      <a:pt x="0" y="0"/>
                    </a:moveTo>
                    <a:lnTo>
                      <a:pt x="3844163" y="0"/>
                    </a:lnTo>
                    <a:lnTo>
                      <a:pt x="3844163" y="3844163"/>
                    </a:lnTo>
                    <a:lnTo>
                      <a:pt x="0" y="38441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67920" y="3222097"/>
              <a:ext cx="2510299" cy="422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45"/>
                </a:lnSpc>
                <a:spcBef>
                  <a:spcPct val="0"/>
                </a:spcBef>
              </a:pPr>
              <a:r>
                <a:rPr lang="en-US" sz="2005" b="1" u="none" strike="noStrike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Recall (Class 1)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09310" y="5869293"/>
            <a:ext cx="4693117" cy="407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5"/>
              </a:lnSpc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Accuracy</a:t>
            </a:r>
          </a:p>
          <a:p>
            <a:pPr marL="388620" lvl="1" indent="-194310" algn="just">
              <a:lnSpc>
                <a:spcPts val="2935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The model predicts the loan approval outcome correctly for about 3 out of 4 applicants.</a:t>
            </a:r>
          </a:p>
          <a:p>
            <a:pPr marL="388620" lvl="1" indent="-194310" algn="just">
              <a:lnSpc>
                <a:spcPts val="2935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It shows strong overall predictive capability on unseen data.</a:t>
            </a:r>
          </a:p>
          <a:p>
            <a:pPr marL="388620" lvl="1" indent="-194310" algn="just">
              <a:lnSpc>
                <a:spcPts val="2935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It indicates the model has learned meaningful patterns from applicant features (credit history, income, loan amount, etc.).</a:t>
            </a:r>
          </a:p>
          <a:p>
            <a:pPr algn="just">
              <a:lnSpc>
                <a:spcPts val="2936"/>
              </a:lnSpc>
            </a:pPr>
            <a:endParaRPr lang="en-US" sz="1800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66379" y="5937953"/>
            <a:ext cx="4693117" cy="365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6"/>
              </a:lnSpc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Recall (Class 0)</a:t>
            </a:r>
          </a:p>
          <a:p>
            <a:pPr marL="388620" lvl="1" indent="-194310" algn="just">
              <a:lnSpc>
                <a:spcPts val="327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The model correctly identifies 53% of high-risk applicants, providing moderate ability to catch potentially unsafe loans.</a:t>
            </a:r>
          </a:p>
          <a:p>
            <a:pPr marL="388620" lvl="1" indent="-194310" algn="just">
              <a:lnSpc>
                <a:spcPts val="327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It detects about 1 out of 2 truly risky cases.</a:t>
            </a:r>
          </a:p>
          <a:p>
            <a:pPr marL="388620" lvl="1" indent="-194310" algn="just">
              <a:lnSpc>
                <a:spcPts val="327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This indicates moderate sensitivity to the negative class.</a:t>
            </a:r>
          </a:p>
          <a:p>
            <a:pPr algn="just">
              <a:lnSpc>
                <a:spcPts val="3276"/>
              </a:lnSpc>
            </a:pPr>
            <a:endParaRPr lang="en-US" sz="1800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just">
              <a:lnSpc>
                <a:spcPts val="3276"/>
              </a:lnSpc>
            </a:pPr>
            <a:endParaRPr lang="en-US" sz="1800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523448" y="5838825"/>
            <a:ext cx="4693117" cy="447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6"/>
              </a:lnSpc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Recall (Class 1)</a:t>
            </a:r>
          </a:p>
          <a:p>
            <a:pPr marL="388620" lvl="1" indent="-194310" algn="just">
              <a:lnSpc>
                <a:spcPts val="327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The model correctly identifies 88% of safe applicants, showing a strong ability to approve the right customers.</a:t>
            </a:r>
          </a:p>
          <a:p>
            <a:pPr marL="388620" lvl="1" indent="-194310" algn="just">
              <a:lnSpc>
                <a:spcPts val="327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It is very strong at catching applicants who are likely to repay.</a:t>
            </a:r>
          </a:p>
          <a:p>
            <a:pPr marL="388620" lvl="1" indent="-194310" algn="just">
              <a:lnSpc>
                <a:spcPts val="327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This shows high sensitivity to the positive class.</a:t>
            </a:r>
          </a:p>
          <a:p>
            <a:pPr algn="just">
              <a:lnSpc>
                <a:spcPts val="3276"/>
              </a:lnSpc>
            </a:pPr>
            <a:endParaRPr lang="en-US" sz="1800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just">
              <a:lnSpc>
                <a:spcPts val="3276"/>
              </a:lnSpc>
            </a:pPr>
            <a:endParaRPr lang="en-US" sz="1800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just">
              <a:lnSpc>
                <a:spcPts val="3276"/>
              </a:lnSpc>
            </a:pPr>
            <a:endParaRPr lang="en-US" sz="1800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60421" y="2351315"/>
            <a:ext cx="8311621" cy="5584370"/>
          </a:xfrm>
          <a:custGeom>
            <a:avLst/>
            <a:gdLst/>
            <a:ahLst/>
            <a:cxnLst/>
            <a:rect l="l" t="t" r="r" b="b"/>
            <a:pathLst>
              <a:path w="8311621" h="5584370">
                <a:moveTo>
                  <a:pt x="0" y="0"/>
                </a:moveTo>
                <a:lnTo>
                  <a:pt x="8311621" y="0"/>
                </a:lnTo>
                <a:lnTo>
                  <a:pt x="8311621" y="5584370"/>
                </a:lnTo>
                <a:lnTo>
                  <a:pt x="0" y="5584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51964" y="2339085"/>
            <a:ext cx="8234078" cy="5596600"/>
          </a:xfrm>
          <a:custGeom>
            <a:avLst/>
            <a:gdLst/>
            <a:ahLst/>
            <a:cxnLst/>
            <a:rect l="l" t="t" r="r" b="b"/>
            <a:pathLst>
              <a:path w="8234078" h="5596600">
                <a:moveTo>
                  <a:pt x="0" y="0"/>
                </a:moveTo>
                <a:lnTo>
                  <a:pt x="8234078" y="0"/>
                </a:lnTo>
                <a:lnTo>
                  <a:pt x="8234078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05073" y="566736"/>
            <a:ext cx="13133937" cy="86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9"/>
              </a:lnSpc>
              <a:spcBef>
                <a:spcPct val="0"/>
              </a:spcBef>
            </a:pPr>
            <a:r>
              <a:rPr lang="en-US" sz="5375" b="1" u="none" strike="noStrik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 Confusion Matrix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0421" y="8408836"/>
            <a:ext cx="8001906" cy="12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1972" b="1">
                <a:solidFill>
                  <a:srgbClr val="00EAFA"/>
                </a:solidFill>
                <a:latin typeface="Barlow Bold"/>
                <a:ea typeface="Barlow Bold"/>
                <a:cs typeface="Barlow Bold"/>
                <a:sym typeface="Barlow Bold"/>
              </a:rPr>
              <a:t>Training Data: </a:t>
            </a:r>
          </a:p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1972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“Almost perfect classification on training data — very low errors, suggesting strong learning but possible slight overfitting.”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1964" y="8373507"/>
            <a:ext cx="8234078" cy="10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1800" b="1">
                <a:solidFill>
                  <a:srgbClr val="00EAFA"/>
                </a:solidFill>
                <a:latin typeface="Barlow Bold"/>
                <a:ea typeface="Barlow Bold"/>
                <a:cs typeface="Barlow Bold"/>
                <a:sym typeface="Barlow Bold"/>
              </a:rPr>
              <a:t>Testing Data:</a:t>
            </a:r>
          </a:p>
          <a:p>
            <a:pPr algn="ctr">
              <a:lnSpc>
                <a:spcPts val="2952"/>
              </a:lnSpc>
              <a:spcBef>
                <a:spcPct val="0"/>
              </a:spcBef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“Good performance on unseen data, strong at identifying approved applicants, with room to improve detection of risky cases.”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4334" y="-143139"/>
            <a:ext cx="16632276" cy="10287000"/>
          </a:xfrm>
          <a:custGeom>
            <a:avLst/>
            <a:gdLst/>
            <a:ahLst/>
            <a:cxnLst/>
            <a:rect l="l" t="t" r="r" b="b"/>
            <a:pathLst>
              <a:path w="16632276" h="10287000">
                <a:moveTo>
                  <a:pt x="0" y="0"/>
                </a:moveTo>
                <a:lnTo>
                  <a:pt x="16632276" y="0"/>
                </a:lnTo>
                <a:lnTo>
                  <a:pt x="166322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t="-4257" r="-737" b="-42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4334" y="2318522"/>
            <a:ext cx="8696890" cy="6181614"/>
          </a:xfrm>
          <a:custGeom>
            <a:avLst/>
            <a:gdLst/>
            <a:ahLst/>
            <a:cxnLst/>
            <a:rect l="l" t="t" r="r" b="b"/>
            <a:pathLst>
              <a:path w="8696890" h="6181614">
                <a:moveTo>
                  <a:pt x="0" y="0"/>
                </a:moveTo>
                <a:lnTo>
                  <a:pt x="8696890" y="0"/>
                </a:lnTo>
                <a:lnTo>
                  <a:pt x="8696890" y="6181614"/>
                </a:lnTo>
                <a:lnTo>
                  <a:pt x="0" y="618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50" r="-233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79136" y="6060580"/>
            <a:ext cx="7947868" cy="3197720"/>
            <a:chOff x="0" y="0"/>
            <a:chExt cx="10597158" cy="4263627"/>
          </a:xfrm>
        </p:grpSpPr>
        <p:sp>
          <p:nvSpPr>
            <p:cNvPr id="7" name="Freeform 7"/>
            <p:cNvSpPr/>
            <p:nvPr/>
          </p:nvSpPr>
          <p:spPr>
            <a:xfrm>
              <a:off x="25400" y="26430"/>
              <a:ext cx="10546335" cy="4210759"/>
            </a:xfrm>
            <a:custGeom>
              <a:avLst/>
              <a:gdLst/>
              <a:ahLst/>
              <a:cxnLst/>
              <a:rect l="l" t="t" r="r" b="b"/>
              <a:pathLst>
                <a:path w="10546335" h="4210759">
                  <a:moveTo>
                    <a:pt x="0" y="642238"/>
                  </a:moveTo>
                  <a:cubicBezTo>
                    <a:pt x="0" y="287553"/>
                    <a:pt x="278511" y="0"/>
                    <a:pt x="621919" y="0"/>
                  </a:cubicBezTo>
                  <a:lnTo>
                    <a:pt x="9924415" y="0"/>
                  </a:lnTo>
                  <a:cubicBezTo>
                    <a:pt x="10267950" y="0"/>
                    <a:pt x="10546335" y="287553"/>
                    <a:pt x="10546335" y="642238"/>
                  </a:cubicBezTo>
                  <a:lnTo>
                    <a:pt x="10546335" y="3568520"/>
                  </a:lnTo>
                  <a:cubicBezTo>
                    <a:pt x="10546335" y="3923205"/>
                    <a:pt x="10267823" y="4210759"/>
                    <a:pt x="9924415" y="4210759"/>
                  </a:cubicBezTo>
                  <a:lnTo>
                    <a:pt x="621919" y="4210759"/>
                  </a:lnTo>
                  <a:cubicBezTo>
                    <a:pt x="278511" y="4210759"/>
                    <a:pt x="0" y="3923205"/>
                    <a:pt x="0" y="3568520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597135" cy="4263618"/>
            </a:xfrm>
            <a:custGeom>
              <a:avLst/>
              <a:gdLst/>
              <a:ahLst/>
              <a:cxnLst/>
              <a:rect l="l" t="t" r="r" b="b"/>
              <a:pathLst>
                <a:path w="10597135" h="4263618">
                  <a:moveTo>
                    <a:pt x="0" y="668668"/>
                  </a:moveTo>
                  <a:cubicBezTo>
                    <a:pt x="0" y="299183"/>
                    <a:pt x="290068" y="0"/>
                    <a:pt x="647319" y="0"/>
                  </a:cubicBezTo>
                  <a:lnTo>
                    <a:pt x="9949815" y="0"/>
                  </a:lnTo>
                  <a:lnTo>
                    <a:pt x="9949815" y="26430"/>
                  </a:lnTo>
                  <a:lnTo>
                    <a:pt x="9949815" y="0"/>
                  </a:lnTo>
                  <a:cubicBezTo>
                    <a:pt x="10307193" y="0"/>
                    <a:pt x="10597135" y="299183"/>
                    <a:pt x="10597135" y="668668"/>
                  </a:cubicBezTo>
                  <a:lnTo>
                    <a:pt x="10571735" y="668668"/>
                  </a:lnTo>
                  <a:lnTo>
                    <a:pt x="10597135" y="668668"/>
                  </a:lnTo>
                  <a:lnTo>
                    <a:pt x="10597135" y="3594950"/>
                  </a:lnTo>
                  <a:lnTo>
                    <a:pt x="10571735" y="3594950"/>
                  </a:lnTo>
                  <a:lnTo>
                    <a:pt x="10597135" y="3594950"/>
                  </a:lnTo>
                  <a:cubicBezTo>
                    <a:pt x="10597135" y="3964435"/>
                    <a:pt x="10307066" y="4263618"/>
                    <a:pt x="9949815" y="4263618"/>
                  </a:cubicBezTo>
                  <a:lnTo>
                    <a:pt x="9949815" y="4237189"/>
                  </a:lnTo>
                  <a:lnTo>
                    <a:pt x="9949815" y="4263618"/>
                  </a:lnTo>
                  <a:lnTo>
                    <a:pt x="647319" y="4263618"/>
                  </a:lnTo>
                  <a:lnTo>
                    <a:pt x="647319" y="4237189"/>
                  </a:lnTo>
                  <a:lnTo>
                    <a:pt x="647319" y="4263618"/>
                  </a:lnTo>
                  <a:cubicBezTo>
                    <a:pt x="290068" y="4263618"/>
                    <a:pt x="0" y="3964435"/>
                    <a:pt x="0" y="3594950"/>
                  </a:cubicBezTo>
                  <a:lnTo>
                    <a:pt x="0" y="668668"/>
                  </a:lnTo>
                  <a:lnTo>
                    <a:pt x="25400" y="668668"/>
                  </a:lnTo>
                  <a:lnTo>
                    <a:pt x="0" y="668668"/>
                  </a:lnTo>
                  <a:moveTo>
                    <a:pt x="50800" y="668668"/>
                  </a:moveTo>
                  <a:lnTo>
                    <a:pt x="50800" y="3594950"/>
                  </a:lnTo>
                  <a:lnTo>
                    <a:pt x="25400" y="3594950"/>
                  </a:lnTo>
                  <a:lnTo>
                    <a:pt x="50800" y="3594950"/>
                  </a:lnTo>
                  <a:cubicBezTo>
                    <a:pt x="50800" y="3934834"/>
                    <a:pt x="317754" y="4210759"/>
                    <a:pt x="647319" y="4210759"/>
                  </a:cubicBezTo>
                  <a:lnTo>
                    <a:pt x="9949815" y="4210759"/>
                  </a:lnTo>
                  <a:cubicBezTo>
                    <a:pt x="10279507" y="4210759"/>
                    <a:pt x="10546335" y="3934834"/>
                    <a:pt x="10546335" y="3594950"/>
                  </a:cubicBezTo>
                  <a:lnTo>
                    <a:pt x="10546335" y="668668"/>
                  </a:lnTo>
                  <a:cubicBezTo>
                    <a:pt x="10546335" y="328784"/>
                    <a:pt x="10279380" y="52859"/>
                    <a:pt x="9949815" y="52859"/>
                  </a:cubicBezTo>
                  <a:lnTo>
                    <a:pt x="647319" y="52859"/>
                  </a:lnTo>
                  <a:lnTo>
                    <a:pt x="647319" y="26430"/>
                  </a:lnTo>
                  <a:lnTo>
                    <a:pt x="647319" y="52859"/>
                  </a:lnTo>
                  <a:cubicBezTo>
                    <a:pt x="317754" y="52859"/>
                    <a:pt x="50800" y="328784"/>
                    <a:pt x="50800" y="668668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80046" y="912911"/>
            <a:ext cx="1231147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Business Context &amp; Objective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60996" y="2425452"/>
            <a:ext cx="7947720" cy="3073152"/>
            <a:chOff x="0" y="0"/>
            <a:chExt cx="10596960" cy="4097537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10546080" cy="4046728"/>
            </a:xfrm>
            <a:custGeom>
              <a:avLst/>
              <a:gdLst/>
              <a:ahLst/>
              <a:cxnLst/>
              <a:rect l="l" t="t" r="r" b="b"/>
              <a:pathLst>
                <a:path w="10546080" h="4046728">
                  <a:moveTo>
                    <a:pt x="0" y="617220"/>
                  </a:moveTo>
                  <a:cubicBezTo>
                    <a:pt x="0" y="276352"/>
                    <a:pt x="278511" y="0"/>
                    <a:pt x="621919" y="0"/>
                  </a:cubicBezTo>
                  <a:lnTo>
                    <a:pt x="9924161" y="0"/>
                  </a:lnTo>
                  <a:cubicBezTo>
                    <a:pt x="10267696" y="0"/>
                    <a:pt x="10546080" y="276352"/>
                    <a:pt x="10546080" y="617220"/>
                  </a:cubicBezTo>
                  <a:lnTo>
                    <a:pt x="10546080" y="3429508"/>
                  </a:lnTo>
                  <a:cubicBezTo>
                    <a:pt x="10546080" y="3770376"/>
                    <a:pt x="10267569" y="4046728"/>
                    <a:pt x="9924161" y="4046728"/>
                  </a:cubicBezTo>
                  <a:lnTo>
                    <a:pt x="621919" y="4046728"/>
                  </a:lnTo>
                  <a:cubicBezTo>
                    <a:pt x="278511" y="4046728"/>
                    <a:pt x="0" y="3770376"/>
                    <a:pt x="0" y="3429508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596880" cy="4097528"/>
            </a:xfrm>
            <a:custGeom>
              <a:avLst/>
              <a:gdLst/>
              <a:ahLst/>
              <a:cxnLst/>
              <a:rect l="l" t="t" r="r" b="b"/>
              <a:pathLst>
                <a:path w="10596880" h="4097528">
                  <a:moveTo>
                    <a:pt x="0" y="642620"/>
                  </a:moveTo>
                  <a:cubicBezTo>
                    <a:pt x="0" y="287528"/>
                    <a:pt x="290068" y="0"/>
                    <a:pt x="647319" y="0"/>
                  </a:cubicBezTo>
                  <a:lnTo>
                    <a:pt x="9949561" y="0"/>
                  </a:lnTo>
                  <a:lnTo>
                    <a:pt x="9949561" y="25400"/>
                  </a:lnTo>
                  <a:lnTo>
                    <a:pt x="9949561" y="0"/>
                  </a:lnTo>
                  <a:cubicBezTo>
                    <a:pt x="10306939" y="0"/>
                    <a:pt x="10596880" y="287528"/>
                    <a:pt x="10596880" y="642620"/>
                  </a:cubicBezTo>
                  <a:lnTo>
                    <a:pt x="10571480" y="642620"/>
                  </a:lnTo>
                  <a:lnTo>
                    <a:pt x="10596880" y="642620"/>
                  </a:lnTo>
                  <a:lnTo>
                    <a:pt x="10596880" y="3454908"/>
                  </a:lnTo>
                  <a:lnTo>
                    <a:pt x="10571480" y="3454908"/>
                  </a:lnTo>
                  <a:lnTo>
                    <a:pt x="10596880" y="3454908"/>
                  </a:lnTo>
                  <a:cubicBezTo>
                    <a:pt x="10596880" y="3810000"/>
                    <a:pt x="10306812" y="4097528"/>
                    <a:pt x="9949561" y="4097528"/>
                  </a:cubicBezTo>
                  <a:lnTo>
                    <a:pt x="9949561" y="4072128"/>
                  </a:lnTo>
                  <a:lnTo>
                    <a:pt x="9949561" y="4097528"/>
                  </a:lnTo>
                  <a:lnTo>
                    <a:pt x="647319" y="4097528"/>
                  </a:lnTo>
                  <a:lnTo>
                    <a:pt x="647319" y="4072128"/>
                  </a:lnTo>
                  <a:lnTo>
                    <a:pt x="647319" y="4097528"/>
                  </a:lnTo>
                  <a:cubicBezTo>
                    <a:pt x="290068" y="4097528"/>
                    <a:pt x="0" y="3810000"/>
                    <a:pt x="0" y="3454908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3454908"/>
                  </a:lnTo>
                  <a:lnTo>
                    <a:pt x="25400" y="3454908"/>
                  </a:lnTo>
                  <a:lnTo>
                    <a:pt x="50800" y="3454908"/>
                  </a:lnTo>
                  <a:cubicBezTo>
                    <a:pt x="50800" y="3781552"/>
                    <a:pt x="317754" y="4046728"/>
                    <a:pt x="647319" y="4046728"/>
                  </a:cubicBezTo>
                  <a:lnTo>
                    <a:pt x="9949561" y="4046728"/>
                  </a:lnTo>
                  <a:cubicBezTo>
                    <a:pt x="10279253" y="4046728"/>
                    <a:pt x="10546080" y="3781552"/>
                    <a:pt x="10546080" y="3454908"/>
                  </a:cubicBezTo>
                  <a:lnTo>
                    <a:pt x="10546080" y="642620"/>
                  </a:lnTo>
                  <a:cubicBezTo>
                    <a:pt x="10546080" y="315976"/>
                    <a:pt x="10279126" y="50800"/>
                    <a:pt x="9949561" y="50800"/>
                  </a:cubicBezTo>
                  <a:lnTo>
                    <a:pt x="647319" y="50800"/>
                  </a:lnTo>
                  <a:lnTo>
                    <a:pt x="647319" y="25400"/>
                  </a:lnTo>
                  <a:lnTo>
                    <a:pt x="647319" y="50800"/>
                  </a:lnTo>
                  <a:cubicBezTo>
                    <a:pt x="317754" y="50800"/>
                    <a:pt x="50800" y="315976"/>
                    <a:pt x="50800" y="64262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6666" y="2791122"/>
            <a:ext cx="672256" cy="672256"/>
            <a:chOff x="0" y="0"/>
            <a:chExt cx="1234282" cy="12342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4313" cy="1234313"/>
            </a:xfrm>
            <a:custGeom>
              <a:avLst/>
              <a:gdLst/>
              <a:ahLst/>
              <a:cxnLst/>
              <a:rect l="l" t="t" r="r" b="b"/>
              <a:pathLst>
                <a:path w="1234313" h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1554509" y="2918966"/>
            <a:ext cx="416570" cy="416570"/>
          </a:xfrm>
          <a:custGeom>
            <a:avLst/>
            <a:gdLst/>
            <a:ahLst/>
            <a:cxnLst/>
            <a:rect l="l" t="t" r="r" b="b"/>
            <a:pathLst>
              <a:path w="416570" h="416570">
                <a:moveTo>
                  <a:pt x="0" y="0"/>
                </a:moveTo>
                <a:lnTo>
                  <a:pt x="416570" y="0"/>
                </a:lnTo>
                <a:lnTo>
                  <a:pt x="416570" y="416570"/>
                </a:lnTo>
                <a:lnTo>
                  <a:pt x="0" y="41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8409" r="-284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26666" y="3688259"/>
            <a:ext cx="690257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Strengthen Revenue with Smarter Lending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5321" y="4260900"/>
            <a:ext cx="7216379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Home loans are a critical revenue stream, but poor approval decisions increase exposure to credit risk.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79136" y="2425452"/>
            <a:ext cx="7947869" cy="3073152"/>
            <a:chOff x="0" y="0"/>
            <a:chExt cx="10597158" cy="4097537"/>
          </a:xfrm>
        </p:grpSpPr>
        <p:sp>
          <p:nvSpPr>
            <p:cNvPr id="19" name="Freeform 19"/>
            <p:cNvSpPr/>
            <p:nvPr/>
          </p:nvSpPr>
          <p:spPr>
            <a:xfrm>
              <a:off x="25400" y="25400"/>
              <a:ext cx="10546335" cy="4046728"/>
            </a:xfrm>
            <a:custGeom>
              <a:avLst/>
              <a:gdLst/>
              <a:ahLst/>
              <a:cxnLst/>
              <a:rect l="l" t="t" r="r" b="b"/>
              <a:pathLst>
                <a:path w="10546335" h="4046728">
                  <a:moveTo>
                    <a:pt x="0" y="617220"/>
                  </a:moveTo>
                  <a:cubicBezTo>
                    <a:pt x="0" y="276352"/>
                    <a:pt x="278511" y="0"/>
                    <a:pt x="621919" y="0"/>
                  </a:cubicBezTo>
                  <a:lnTo>
                    <a:pt x="9924415" y="0"/>
                  </a:lnTo>
                  <a:cubicBezTo>
                    <a:pt x="10267950" y="0"/>
                    <a:pt x="10546335" y="276352"/>
                    <a:pt x="10546335" y="617220"/>
                  </a:cubicBezTo>
                  <a:lnTo>
                    <a:pt x="10546335" y="3429508"/>
                  </a:lnTo>
                  <a:cubicBezTo>
                    <a:pt x="10546335" y="3770376"/>
                    <a:pt x="10267823" y="4046728"/>
                    <a:pt x="9924415" y="4046728"/>
                  </a:cubicBezTo>
                  <a:lnTo>
                    <a:pt x="621919" y="4046728"/>
                  </a:lnTo>
                  <a:cubicBezTo>
                    <a:pt x="278511" y="4046728"/>
                    <a:pt x="0" y="3770376"/>
                    <a:pt x="0" y="3429508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0597135" cy="4097528"/>
            </a:xfrm>
            <a:custGeom>
              <a:avLst/>
              <a:gdLst/>
              <a:ahLst/>
              <a:cxnLst/>
              <a:rect l="l" t="t" r="r" b="b"/>
              <a:pathLst>
                <a:path w="10597135" h="4097528">
                  <a:moveTo>
                    <a:pt x="0" y="642620"/>
                  </a:moveTo>
                  <a:cubicBezTo>
                    <a:pt x="0" y="287528"/>
                    <a:pt x="290068" y="0"/>
                    <a:pt x="647319" y="0"/>
                  </a:cubicBezTo>
                  <a:lnTo>
                    <a:pt x="9949815" y="0"/>
                  </a:lnTo>
                  <a:lnTo>
                    <a:pt x="9949815" y="25400"/>
                  </a:lnTo>
                  <a:lnTo>
                    <a:pt x="9949815" y="0"/>
                  </a:lnTo>
                  <a:cubicBezTo>
                    <a:pt x="10307193" y="0"/>
                    <a:pt x="10597135" y="287528"/>
                    <a:pt x="10597135" y="642620"/>
                  </a:cubicBezTo>
                  <a:lnTo>
                    <a:pt x="10571735" y="642620"/>
                  </a:lnTo>
                  <a:lnTo>
                    <a:pt x="10597135" y="642620"/>
                  </a:lnTo>
                  <a:lnTo>
                    <a:pt x="10597135" y="3454908"/>
                  </a:lnTo>
                  <a:lnTo>
                    <a:pt x="10571735" y="3454908"/>
                  </a:lnTo>
                  <a:lnTo>
                    <a:pt x="10597135" y="3454908"/>
                  </a:lnTo>
                  <a:cubicBezTo>
                    <a:pt x="10597135" y="3810000"/>
                    <a:pt x="10307066" y="4097528"/>
                    <a:pt x="9949815" y="4097528"/>
                  </a:cubicBezTo>
                  <a:lnTo>
                    <a:pt x="9949815" y="4072128"/>
                  </a:lnTo>
                  <a:lnTo>
                    <a:pt x="9949815" y="4097528"/>
                  </a:lnTo>
                  <a:lnTo>
                    <a:pt x="647319" y="4097528"/>
                  </a:lnTo>
                  <a:lnTo>
                    <a:pt x="647319" y="4072128"/>
                  </a:lnTo>
                  <a:lnTo>
                    <a:pt x="647319" y="4097528"/>
                  </a:lnTo>
                  <a:cubicBezTo>
                    <a:pt x="290068" y="4097528"/>
                    <a:pt x="0" y="3810000"/>
                    <a:pt x="0" y="3454908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3454908"/>
                  </a:lnTo>
                  <a:lnTo>
                    <a:pt x="25400" y="3454908"/>
                  </a:lnTo>
                  <a:lnTo>
                    <a:pt x="50800" y="3454908"/>
                  </a:lnTo>
                  <a:cubicBezTo>
                    <a:pt x="50800" y="3781552"/>
                    <a:pt x="317754" y="4046728"/>
                    <a:pt x="647319" y="4046728"/>
                  </a:cubicBezTo>
                  <a:lnTo>
                    <a:pt x="9949815" y="4046728"/>
                  </a:lnTo>
                  <a:cubicBezTo>
                    <a:pt x="10279507" y="4046728"/>
                    <a:pt x="10546335" y="3781552"/>
                    <a:pt x="10546335" y="3454908"/>
                  </a:cubicBezTo>
                  <a:lnTo>
                    <a:pt x="10546335" y="642620"/>
                  </a:lnTo>
                  <a:cubicBezTo>
                    <a:pt x="10546335" y="315976"/>
                    <a:pt x="10279380" y="50800"/>
                    <a:pt x="9949815" y="50800"/>
                  </a:cubicBezTo>
                  <a:lnTo>
                    <a:pt x="647319" y="50800"/>
                  </a:lnTo>
                  <a:lnTo>
                    <a:pt x="647319" y="25400"/>
                  </a:lnTo>
                  <a:lnTo>
                    <a:pt x="647319" y="50800"/>
                  </a:lnTo>
                  <a:cubicBezTo>
                    <a:pt x="317754" y="50800"/>
                    <a:pt x="50800" y="315976"/>
                    <a:pt x="50800" y="64262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44806" y="2791122"/>
            <a:ext cx="672256" cy="672256"/>
            <a:chOff x="0" y="0"/>
            <a:chExt cx="1234282" cy="12342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34313" cy="1234313"/>
            </a:xfrm>
            <a:custGeom>
              <a:avLst/>
              <a:gdLst/>
              <a:ahLst/>
              <a:cxnLst/>
              <a:rect l="l" t="t" r="r" b="b"/>
              <a:pathLst>
                <a:path w="1234313" h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9772649" y="2918966"/>
            <a:ext cx="416570" cy="416570"/>
          </a:xfrm>
          <a:custGeom>
            <a:avLst/>
            <a:gdLst/>
            <a:ahLst/>
            <a:cxnLst/>
            <a:rect l="l" t="t" r="r" b="b"/>
            <a:pathLst>
              <a:path w="416570" h="416570">
                <a:moveTo>
                  <a:pt x="0" y="0"/>
                </a:moveTo>
                <a:lnTo>
                  <a:pt x="416570" y="0"/>
                </a:lnTo>
                <a:lnTo>
                  <a:pt x="416570" y="416570"/>
                </a:lnTo>
                <a:lnTo>
                  <a:pt x="0" y="416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36" b="-11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9644806" y="3688259"/>
            <a:ext cx="52535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Manual Reviews Limit Efficiency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44806" y="4236517"/>
            <a:ext cx="7216528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Current loan assessments are slow, inconsistent, and difficult to scale as application volumes grow.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60996" y="5769025"/>
            <a:ext cx="7947720" cy="3566964"/>
            <a:chOff x="0" y="0"/>
            <a:chExt cx="10596960" cy="4755952"/>
          </a:xfrm>
        </p:grpSpPr>
        <p:sp>
          <p:nvSpPr>
            <p:cNvPr id="27" name="Freeform 27"/>
            <p:cNvSpPr/>
            <p:nvPr/>
          </p:nvSpPr>
          <p:spPr>
            <a:xfrm>
              <a:off x="25400" y="25400"/>
              <a:ext cx="10546207" cy="4705096"/>
            </a:xfrm>
            <a:custGeom>
              <a:avLst/>
              <a:gdLst/>
              <a:ahLst/>
              <a:cxnLst/>
              <a:rect l="l" t="t" r="r" b="b"/>
              <a:pathLst>
                <a:path w="10546207" h="4705096">
                  <a:moveTo>
                    <a:pt x="0" y="617220"/>
                  </a:moveTo>
                  <a:cubicBezTo>
                    <a:pt x="0" y="276352"/>
                    <a:pt x="278003" y="0"/>
                    <a:pt x="620903" y="0"/>
                  </a:cubicBezTo>
                  <a:lnTo>
                    <a:pt x="9925304" y="0"/>
                  </a:lnTo>
                  <a:cubicBezTo>
                    <a:pt x="10268204" y="0"/>
                    <a:pt x="10546207" y="276352"/>
                    <a:pt x="10546207" y="617220"/>
                  </a:cubicBezTo>
                  <a:lnTo>
                    <a:pt x="10546207" y="4087876"/>
                  </a:lnTo>
                  <a:cubicBezTo>
                    <a:pt x="10546207" y="4428744"/>
                    <a:pt x="10268204" y="4705096"/>
                    <a:pt x="9925304" y="4705096"/>
                  </a:cubicBezTo>
                  <a:lnTo>
                    <a:pt x="620903" y="4705096"/>
                  </a:lnTo>
                  <a:cubicBezTo>
                    <a:pt x="278003" y="4705096"/>
                    <a:pt x="0" y="4428744"/>
                    <a:pt x="0" y="4087876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0597007" cy="4755896"/>
            </a:xfrm>
            <a:custGeom>
              <a:avLst/>
              <a:gdLst/>
              <a:ahLst/>
              <a:cxnLst/>
              <a:rect l="l" t="t" r="r" b="b"/>
              <a:pathLst>
                <a:path w="10597007" h="4755896">
                  <a:moveTo>
                    <a:pt x="0" y="642620"/>
                  </a:moveTo>
                  <a:cubicBezTo>
                    <a:pt x="0" y="287528"/>
                    <a:pt x="289560" y="0"/>
                    <a:pt x="646303" y="0"/>
                  </a:cubicBezTo>
                  <a:lnTo>
                    <a:pt x="9950704" y="0"/>
                  </a:lnTo>
                  <a:lnTo>
                    <a:pt x="9950704" y="25400"/>
                  </a:lnTo>
                  <a:lnTo>
                    <a:pt x="9950704" y="0"/>
                  </a:lnTo>
                  <a:cubicBezTo>
                    <a:pt x="10307448" y="0"/>
                    <a:pt x="10597007" y="287528"/>
                    <a:pt x="10597007" y="642620"/>
                  </a:cubicBezTo>
                  <a:lnTo>
                    <a:pt x="10571607" y="642620"/>
                  </a:lnTo>
                  <a:lnTo>
                    <a:pt x="10597007" y="642620"/>
                  </a:lnTo>
                  <a:lnTo>
                    <a:pt x="10597007" y="4113276"/>
                  </a:lnTo>
                  <a:lnTo>
                    <a:pt x="10571607" y="4113276"/>
                  </a:lnTo>
                  <a:lnTo>
                    <a:pt x="10597007" y="4113276"/>
                  </a:lnTo>
                  <a:cubicBezTo>
                    <a:pt x="10597007" y="4468368"/>
                    <a:pt x="10307448" y="4755896"/>
                    <a:pt x="9950704" y="4755896"/>
                  </a:cubicBezTo>
                  <a:lnTo>
                    <a:pt x="9950704" y="4730496"/>
                  </a:lnTo>
                  <a:lnTo>
                    <a:pt x="9950704" y="4755896"/>
                  </a:lnTo>
                  <a:lnTo>
                    <a:pt x="646303" y="4755896"/>
                  </a:lnTo>
                  <a:lnTo>
                    <a:pt x="646303" y="4730496"/>
                  </a:lnTo>
                  <a:lnTo>
                    <a:pt x="646303" y="4755896"/>
                  </a:lnTo>
                  <a:cubicBezTo>
                    <a:pt x="289560" y="4755896"/>
                    <a:pt x="0" y="4468368"/>
                    <a:pt x="0" y="4113276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4113276"/>
                  </a:lnTo>
                  <a:lnTo>
                    <a:pt x="25400" y="4113276"/>
                  </a:lnTo>
                  <a:lnTo>
                    <a:pt x="50800" y="4113276"/>
                  </a:lnTo>
                  <a:cubicBezTo>
                    <a:pt x="50800" y="4440047"/>
                    <a:pt x="317246" y="4705096"/>
                    <a:pt x="646303" y="4705096"/>
                  </a:cubicBezTo>
                  <a:lnTo>
                    <a:pt x="9950704" y="4705096"/>
                  </a:lnTo>
                  <a:cubicBezTo>
                    <a:pt x="10279761" y="4705096"/>
                    <a:pt x="10546207" y="4440047"/>
                    <a:pt x="10546207" y="4113276"/>
                  </a:cubicBezTo>
                  <a:lnTo>
                    <a:pt x="10546207" y="642620"/>
                  </a:lnTo>
                  <a:cubicBezTo>
                    <a:pt x="10546207" y="315849"/>
                    <a:pt x="10279761" y="50800"/>
                    <a:pt x="9950704" y="50800"/>
                  </a:cubicBezTo>
                  <a:lnTo>
                    <a:pt x="646303" y="50800"/>
                  </a:lnTo>
                  <a:lnTo>
                    <a:pt x="646303" y="25400"/>
                  </a:lnTo>
                  <a:lnTo>
                    <a:pt x="646303" y="50800"/>
                  </a:lnTo>
                  <a:cubicBezTo>
                    <a:pt x="317246" y="50800"/>
                    <a:pt x="50800" y="315849"/>
                    <a:pt x="50800" y="64262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6666" y="6261348"/>
            <a:ext cx="672256" cy="672256"/>
            <a:chOff x="0" y="0"/>
            <a:chExt cx="1234282" cy="12342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34313" cy="1234313"/>
            </a:xfrm>
            <a:custGeom>
              <a:avLst/>
              <a:gdLst/>
              <a:ahLst/>
              <a:cxnLst/>
              <a:rect l="l" t="t" r="r" b="b"/>
              <a:pathLst>
                <a:path w="1234313" h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1554509" y="6403480"/>
            <a:ext cx="416570" cy="416570"/>
          </a:xfrm>
          <a:custGeom>
            <a:avLst/>
            <a:gdLst/>
            <a:ahLst/>
            <a:cxnLst/>
            <a:rect l="l" t="t" r="r" b="b"/>
            <a:pathLst>
              <a:path w="416570" h="416570">
                <a:moveTo>
                  <a:pt x="0" y="0"/>
                </a:moveTo>
                <a:lnTo>
                  <a:pt x="416570" y="0"/>
                </a:lnTo>
                <a:lnTo>
                  <a:pt x="416570" y="416570"/>
                </a:lnTo>
                <a:lnTo>
                  <a:pt x="0" y="416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545" r="-4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426666" y="7340352"/>
            <a:ext cx="576582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Leverage Data to Predict Approvals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6666" y="7877919"/>
            <a:ext cx="7216379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Machine-learning models can analyze historical applications to reliably estimate approval likelihood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644806" y="6134695"/>
            <a:ext cx="798909" cy="798909"/>
            <a:chOff x="0" y="0"/>
            <a:chExt cx="1234282" cy="123428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34313" cy="1234313"/>
            </a:xfrm>
            <a:custGeom>
              <a:avLst/>
              <a:gdLst/>
              <a:ahLst/>
              <a:cxnLst/>
              <a:rect l="l" t="t" r="r" b="b"/>
              <a:pathLst>
                <a:path w="1234313" h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9772649" y="6374905"/>
            <a:ext cx="416570" cy="416570"/>
          </a:xfrm>
          <a:custGeom>
            <a:avLst/>
            <a:gdLst/>
            <a:ahLst/>
            <a:cxnLst/>
            <a:rect l="l" t="t" r="r" b="b"/>
            <a:pathLst>
              <a:path w="416570" h="416570">
                <a:moveTo>
                  <a:pt x="0" y="0"/>
                </a:moveTo>
                <a:lnTo>
                  <a:pt x="416570" y="0"/>
                </a:lnTo>
                <a:lnTo>
                  <a:pt x="416570" y="416570"/>
                </a:lnTo>
                <a:lnTo>
                  <a:pt x="0" y="416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0227" b="-102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9644806" y="7229549"/>
            <a:ext cx="654322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Reduce Risk with Data-Driven Decisions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44806" y="7673727"/>
            <a:ext cx="6778465" cy="179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23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Accurate predictions help Easy House focus on strong applicants, lower default rates, and optimize portfolio quality.</a:t>
            </a:r>
          </a:p>
          <a:p>
            <a:pPr algn="l">
              <a:lnSpc>
                <a:spcPts val="3638"/>
              </a:lnSpc>
            </a:pPr>
            <a:endParaRPr lang="en-US" sz="2230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877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19817" y="612911"/>
            <a:ext cx="7639942" cy="307181"/>
            <a:chOff x="0" y="0"/>
            <a:chExt cx="10186590" cy="409575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10148443" cy="371348"/>
            </a:xfrm>
            <a:custGeom>
              <a:avLst/>
              <a:gdLst/>
              <a:ahLst/>
              <a:cxnLst/>
              <a:rect l="l" t="t" r="r" b="b"/>
              <a:pathLst>
                <a:path w="10148443" h="371348">
                  <a:moveTo>
                    <a:pt x="0" y="185674"/>
                  </a:moveTo>
                  <a:cubicBezTo>
                    <a:pt x="0" y="83185"/>
                    <a:pt x="91313" y="0"/>
                    <a:pt x="203962" y="0"/>
                  </a:cubicBezTo>
                  <a:lnTo>
                    <a:pt x="9944481" y="0"/>
                  </a:lnTo>
                  <a:cubicBezTo>
                    <a:pt x="10057130" y="0"/>
                    <a:pt x="10148443" y="83185"/>
                    <a:pt x="10148443" y="185674"/>
                  </a:cubicBezTo>
                  <a:cubicBezTo>
                    <a:pt x="10148443" y="288163"/>
                    <a:pt x="10057130" y="371348"/>
                    <a:pt x="9944481" y="371348"/>
                  </a:cubicBezTo>
                  <a:lnTo>
                    <a:pt x="203962" y="371348"/>
                  </a:lnTo>
                  <a:cubicBezTo>
                    <a:pt x="91313" y="371475"/>
                    <a:pt x="0" y="288290"/>
                    <a:pt x="0" y="185674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186543" cy="409448"/>
            </a:xfrm>
            <a:custGeom>
              <a:avLst/>
              <a:gdLst/>
              <a:ahLst/>
              <a:cxnLst/>
              <a:rect l="l" t="t" r="r" b="b"/>
              <a:pathLst>
                <a:path w="10186543" h="409448">
                  <a:moveTo>
                    <a:pt x="0" y="204724"/>
                  </a:moveTo>
                  <a:cubicBezTo>
                    <a:pt x="0" y="90043"/>
                    <a:pt x="101600" y="0"/>
                    <a:pt x="223012" y="0"/>
                  </a:cubicBezTo>
                  <a:lnTo>
                    <a:pt x="9963531" y="0"/>
                  </a:lnTo>
                  <a:lnTo>
                    <a:pt x="9963531" y="19050"/>
                  </a:lnTo>
                  <a:lnTo>
                    <a:pt x="9963531" y="0"/>
                  </a:lnTo>
                  <a:cubicBezTo>
                    <a:pt x="10085070" y="0"/>
                    <a:pt x="10186543" y="90043"/>
                    <a:pt x="10186543" y="204724"/>
                  </a:cubicBezTo>
                  <a:lnTo>
                    <a:pt x="10167493" y="204724"/>
                  </a:lnTo>
                  <a:lnTo>
                    <a:pt x="10186543" y="204724"/>
                  </a:lnTo>
                  <a:lnTo>
                    <a:pt x="10167493" y="204724"/>
                  </a:lnTo>
                  <a:lnTo>
                    <a:pt x="10186543" y="204724"/>
                  </a:lnTo>
                  <a:cubicBezTo>
                    <a:pt x="10186543" y="319532"/>
                    <a:pt x="10084943" y="409448"/>
                    <a:pt x="9963531" y="409448"/>
                  </a:cubicBezTo>
                  <a:lnTo>
                    <a:pt x="9963531" y="390398"/>
                  </a:lnTo>
                  <a:lnTo>
                    <a:pt x="9963531" y="409448"/>
                  </a:lnTo>
                  <a:lnTo>
                    <a:pt x="223012" y="409448"/>
                  </a:lnTo>
                  <a:lnTo>
                    <a:pt x="223012" y="390398"/>
                  </a:lnTo>
                  <a:lnTo>
                    <a:pt x="223012" y="409448"/>
                  </a:lnTo>
                  <a:cubicBezTo>
                    <a:pt x="101600" y="409575"/>
                    <a:pt x="0" y="319532"/>
                    <a:pt x="0" y="204724"/>
                  </a:cubicBezTo>
                  <a:moveTo>
                    <a:pt x="38100" y="204724"/>
                  </a:moveTo>
                  <a:lnTo>
                    <a:pt x="19050" y="204724"/>
                  </a:lnTo>
                  <a:lnTo>
                    <a:pt x="38100" y="204724"/>
                  </a:lnTo>
                  <a:cubicBezTo>
                    <a:pt x="38100" y="295148"/>
                    <a:pt x="119253" y="371348"/>
                    <a:pt x="223012" y="371348"/>
                  </a:cubicBezTo>
                  <a:lnTo>
                    <a:pt x="9963531" y="371348"/>
                  </a:lnTo>
                  <a:cubicBezTo>
                    <a:pt x="10067417" y="371348"/>
                    <a:pt x="10148443" y="295021"/>
                    <a:pt x="10148443" y="204724"/>
                  </a:cubicBezTo>
                  <a:cubicBezTo>
                    <a:pt x="10148443" y="114427"/>
                    <a:pt x="10067417" y="38100"/>
                    <a:pt x="9963531" y="38100"/>
                  </a:cubicBezTo>
                  <a:lnTo>
                    <a:pt x="223012" y="38100"/>
                  </a:lnTo>
                  <a:lnTo>
                    <a:pt x="223012" y="19050"/>
                  </a:lnTo>
                  <a:lnTo>
                    <a:pt x="223012" y="38100"/>
                  </a:lnTo>
                  <a:cubicBezTo>
                    <a:pt x="119253" y="38100"/>
                    <a:pt x="38100" y="114427"/>
                    <a:pt x="38100" y="204724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1908" y="334231"/>
            <a:ext cx="864542" cy="864542"/>
            <a:chOff x="0" y="0"/>
            <a:chExt cx="1152723" cy="1152723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1114679" cy="1114679"/>
            </a:xfrm>
            <a:custGeom>
              <a:avLst/>
              <a:gdLst/>
              <a:ahLst/>
              <a:cxnLst/>
              <a:rect l="l" t="t" r="r" b="b"/>
              <a:pathLst>
                <a:path w="1114679" h="1114679">
                  <a:moveTo>
                    <a:pt x="0" y="557276"/>
                  </a:moveTo>
                  <a:cubicBezTo>
                    <a:pt x="0" y="249555"/>
                    <a:pt x="249555" y="0"/>
                    <a:pt x="557276" y="0"/>
                  </a:cubicBezTo>
                  <a:cubicBezTo>
                    <a:pt x="864997" y="0"/>
                    <a:pt x="1114679" y="249555"/>
                    <a:pt x="1114679" y="557276"/>
                  </a:cubicBezTo>
                  <a:cubicBezTo>
                    <a:pt x="1114679" y="864997"/>
                    <a:pt x="865124" y="1114679"/>
                    <a:pt x="557276" y="1114679"/>
                  </a:cubicBezTo>
                  <a:cubicBezTo>
                    <a:pt x="249428" y="1114679"/>
                    <a:pt x="0" y="865124"/>
                    <a:pt x="0" y="557276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52779" cy="1152652"/>
            </a:xfrm>
            <a:custGeom>
              <a:avLst/>
              <a:gdLst/>
              <a:ahLst/>
              <a:cxnLst/>
              <a:rect l="l" t="t" r="r" b="b"/>
              <a:pathLst>
                <a:path w="1152779" h="1152652">
                  <a:moveTo>
                    <a:pt x="0" y="576326"/>
                  </a:moveTo>
                  <a:cubicBezTo>
                    <a:pt x="0" y="258064"/>
                    <a:pt x="258064" y="0"/>
                    <a:pt x="576326" y="0"/>
                  </a:cubicBezTo>
                  <a:cubicBezTo>
                    <a:pt x="582168" y="0"/>
                    <a:pt x="587629" y="2667"/>
                    <a:pt x="591185" y="7112"/>
                  </a:cubicBezTo>
                  <a:lnTo>
                    <a:pt x="576326" y="19050"/>
                  </a:lnTo>
                  <a:lnTo>
                    <a:pt x="576326" y="0"/>
                  </a:lnTo>
                  <a:lnTo>
                    <a:pt x="576326" y="19050"/>
                  </a:lnTo>
                  <a:lnTo>
                    <a:pt x="576326" y="0"/>
                  </a:lnTo>
                  <a:cubicBezTo>
                    <a:pt x="894715" y="0"/>
                    <a:pt x="1152779" y="258064"/>
                    <a:pt x="1152779" y="576326"/>
                  </a:cubicBezTo>
                  <a:cubicBezTo>
                    <a:pt x="1152779" y="583565"/>
                    <a:pt x="1148715" y="590169"/>
                    <a:pt x="1142238" y="593344"/>
                  </a:cubicBezTo>
                  <a:lnTo>
                    <a:pt x="1133729" y="576326"/>
                  </a:lnTo>
                  <a:lnTo>
                    <a:pt x="1152779" y="576326"/>
                  </a:lnTo>
                  <a:cubicBezTo>
                    <a:pt x="1152779" y="894588"/>
                    <a:pt x="894715" y="1152652"/>
                    <a:pt x="576453" y="1152652"/>
                  </a:cubicBezTo>
                  <a:lnTo>
                    <a:pt x="576453" y="1133602"/>
                  </a:lnTo>
                  <a:lnTo>
                    <a:pt x="576453" y="1152652"/>
                  </a:lnTo>
                  <a:cubicBezTo>
                    <a:pt x="258064" y="1152779"/>
                    <a:pt x="0" y="894715"/>
                    <a:pt x="0" y="576326"/>
                  </a:cubicBezTo>
                  <a:lnTo>
                    <a:pt x="19050" y="576326"/>
                  </a:lnTo>
                  <a:lnTo>
                    <a:pt x="0" y="576326"/>
                  </a:lnTo>
                  <a:moveTo>
                    <a:pt x="38100" y="576326"/>
                  </a:moveTo>
                  <a:lnTo>
                    <a:pt x="19050" y="576326"/>
                  </a:lnTo>
                  <a:lnTo>
                    <a:pt x="38100" y="576326"/>
                  </a:lnTo>
                  <a:cubicBezTo>
                    <a:pt x="38100" y="873633"/>
                    <a:pt x="279146" y="1114679"/>
                    <a:pt x="576326" y="1114679"/>
                  </a:cubicBezTo>
                  <a:cubicBezTo>
                    <a:pt x="873506" y="1114679"/>
                    <a:pt x="1114679" y="873633"/>
                    <a:pt x="1114679" y="576326"/>
                  </a:cubicBezTo>
                  <a:cubicBezTo>
                    <a:pt x="1114679" y="569087"/>
                    <a:pt x="1118743" y="562483"/>
                    <a:pt x="1125220" y="559308"/>
                  </a:cubicBezTo>
                  <a:lnTo>
                    <a:pt x="1133729" y="576326"/>
                  </a:lnTo>
                  <a:lnTo>
                    <a:pt x="1114679" y="576326"/>
                  </a:lnTo>
                  <a:cubicBezTo>
                    <a:pt x="1114679" y="279146"/>
                    <a:pt x="873633" y="38100"/>
                    <a:pt x="576326" y="38100"/>
                  </a:cubicBezTo>
                  <a:cubicBezTo>
                    <a:pt x="570484" y="38100"/>
                    <a:pt x="565023" y="35433"/>
                    <a:pt x="561467" y="30988"/>
                  </a:cubicBezTo>
                  <a:lnTo>
                    <a:pt x="576326" y="19050"/>
                  </a:lnTo>
                  <a:lnTo>
                    <a:pt x="576326" y="38100"/>
                  </a:lnTo>
                  <a:cubicBezTo>
                    <a:pt x="279146" y="38100"/>
                    <a:pt x="38100" y="279146"/>
                    <a:pt x="38100" y="576326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9525149" y="557623"/>
            <a:ext cx="417910" cy="417910"/>
          </a:xfrm>
          <a:custGeom>
            <a:avLst/>
            <a:gdLst/>
            <a:ahLst/>
            <a:cxnLst/>
            <a:rect l="l" t="t" r="r" b="b"/>
            <a:pathLst>
              <a:path w="417910" h="417910">
                <a:moveTo>
                  <a:pt x="0" y="0"/>
                </a:moveTo>
                <a:lnTo>
                  <a:pt x="417910" y="0"/>
                </a:lnTo>
                <a:lnTo>
                  <a:pt x="417910" y="417910"/>
                </a:lnTo>
                <a:lnTo>
                  <a:pt x="0" y="417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3636" r="-1363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672788" y="3008524"/>
            <a:ext cx="7639942" cy="307181"/>
            <a:chOff x="0" y="0"/>
            <a:chExt cx="10186590" cy="409575"/>
          </a:xfrm>
        </p:grpSpPr>
        <p:sp>
          <p:nvSpPr>
            <p:cNvPr id="14" name="Freeform 14"/>
            <p:cNvSpPr/>
            <p:nvPr/>
          </p:nvSpPr>
          <p:spPr>
            <a:xfrm>
              <a:off x="19050" y="19050"/>
              <a:ext cx="10148443" cy="371348"/>
            </a:xfrm>
            <a:custGeom>
              <a:avLst/>
              <a:gdLst/>
              <a:ahLst/>
              <a:cxnLst/>
              <a:rect l="l" t="t" r="r" b="b"/>
              <a:pathLst>
                <a:path w="10148443" h="371348">
                  <a:moveTo>
                    <a:pt x="0" y="185674"/>
                  </a:moveTo>
                  <a:cubicBezTo>
                    <a:pt x="0" y="83185"/>
                    <a:pt x="91313" y="0"/>
                    <a:pt x="203962" y="0"/>
                  </a:cubicBezTo>
                  <a:lnTo>
                    <a:pt x="9944481" y="0"/>
                  </a:lnTo>
                  <a:cubicBezTo>
                    <a:pt x="10057130" y="0"/>
                    <a:pt x="10148443" y="83185"/>
                    <a:pt x="10148443" y="185674"/>
                  </a:cubicBezTo>
                  <a:cubicBezTo>
                    <a:pt x="10148443" y="288163"/>
                    <a:pt x="10057130" y="371348"/>
                    <a:pt x="9944481" y="371348"/>
                  </a:cubicBezTo>
                  <a:lnTo>
                    <a:pt x="203962" y="371348"/>
                  </a:lnTo>
                  <a:cubicBezTo>
                    <a:pt x="91313" y="371475"/>
                    <a:pt x="0" y="288290"/>
                    <a:pt x="0" y="185674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0186543" cy="409448"/>
            </a:xfrm>
            <a:custGeom>
              <a:avLst/>
              <a:gdLst/>
              <a:ahLst/>
              <a:cxnLst/>
              <a:rect l="l" t="t" r="r" b="b"/>
              <a:pathLst>
                <a:path w="10186543" h="409448">
                  <a:moveTo>
                    <a:pt x="0" y="204724"/>
                  </a:moveTo>
                  <a:cubicBezTo>
                    <a:pt x="0" y="90043"/>
                    <a:pt x="101600" y="0"/>
                    <a:pt x="223012" y="0"/>
                  </a:cubicBezTo>
                  <a:lnTo>
                    <a:pt x="9963531" y="0"/>
                  </a:lnTo>
                  <a:lnTo>
                    <a:pt x="9963531" y="19050"/>
                  </a:lnTo>
                  <a:lnTo>
                    <a:pt x="9963531" y="0"/>
                  </a:lnTo>
                  <a:cubicBezTo>
                    <a:pt x="10085070" y="0"/>
                    <a:pt x="10186543" y="90043"/>
                    <a:pt x="10186543" y="204724"/>
                  </a:cubicBezTo>
                  <a:lnTo>
                    <a:pt x="10167493" y="204724"/>
                  </a:lnTo>
                  <a:lnTo>
                    <a:pt x="10186543" y="204724"/>
                  </a:lnTo>
                  <a:lnTo>
                    <a:pt x="10167493" y="204724"/>
                  </a:lnTo>
                  <a:lnTo>
                    <a:pt x="10186543" y="204724"/>
                  </a:lnTo>
                  <a:cubicBezTo>
                    <a:pt x="10186543" y="319532"/>
                    <a:pt x="10084943" y="409448"/>
                    <a:pt x="9963531" y="409448"/>
                  </a:cubicBezTo>
                  <a:lnTo>
                    <a:pt x="9963531" y="390398"/>
                  </a:lnTo>
                  <a:lnTo>
                    <a:pt x="9963531" y="409448"/>
                  </a:lnTo>
                  <a:lnTo>
                    <a:pt x="223012" y="409448"/>
                  </a:lnTo>
                  <a:lnTo>
                    <a:pt x="223012" y="390398"/>
                  </a:lnTo>
                  <a:lnTo>
                    <a:pt x="223012" y="409448"/>
                  </a:lnTo>
                  <a:cubicBezTo>
                    <a:pt x="101600" y="409575"/>
                    <a:pt x="0" y="319532"/>
                    <a:pt x="0" y="204724"/>
                  </a:cubicBezTo>
                  <a:moveTo>
                    <a:pt x="38100" y="204724"/>
                  </a:moveTo>
                  <a:lnTo>
                    <a:pt x="19050" y="204724"/>
                  </a:lnTo>
                  <a:lnTo>
                    <a:pt x="38100" y="204724"/>
                  </a:lnTo>
                  <a:cubicBezTo>
                    <a:pt x="38100" y="295148"/>
                    <a:pt x="119253" y="371348"/>
                    <a:pt x="223012" y="371348"/>
                  </a:cubicBezTo>
                  <a:lnTo>
                    <a:pt x="9963531" y="371348"/>
                  </a:lnTo>
                  <a:cubicBezTo>
                    <a:pt x="10067417" y="371348"/>
                    <a:pt x="10148443" y="295021"/>
                    <a:pt x="10148443" y="204724"/>
                  </a:cubicBezTo>
                  <a:cubicBezTo>
                    <a:pt x="10148443" y="114427"/>
                    <a:pt x="10067417" y="38100"/>
                    <a:pt x="9963531" y="38100"/>
                  </a:cubicBezTo>
                  <a:lnTo>
                    <a:pt x="223012" y="38100"/>
                  </a:lnTo>
                  <a:lnTo>
                    <a:pt x="223012" y="19050"/>
                  </a:lnTo>
                  <a:lnTo>
                    <a:pt x="223012" y="38100"/>
                  </a:lnTo>
                  <a:cubicBezTo>
                    <a:pt x="119253" y="38100"/>
                    <a:pt x="38100" y="114427"/>
                    <a:pt x="38100" y="204724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54878" y="2729842"/>
            <a:ext cx="864542" cy="864542"/>
            <a:chOff x="0" y="0"/>
            <a:chExt cx="1152723" cy="1152723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1114679" cy="1114679"/>
            </a:xfrm>
            <a:custGeom>
              <a:avLst/>
              <a:gdLst/>
              <a:ahLst/>
              <a:cxnLst/>
              <a:rect l="l" t="t" r="r" b="b"/>
              <a:pathLst>
                <a:path w="1114679" h="1114679">
                  <a:moveTo>
                    <a:pt x="0" y="557276"/>
                  </a:moveTo>
                  <a:cubicBezTo>
                    <a:pt x="0" y="249555"/>
                    <a:pt x="249555" y="0"/>
                    <a:pt x="557276" y="0"/>
                  </a:cubicBezTo>
                  <a:cubicBezTo>
                    <a:pt x="864997" y="0"/>
                    <a:pt x="1114679" y="249555"/>
                    <a:pt x="1114679" y="557276"/>
                  </a:cubicBezTo>
                  <a:cubicBezTo>
                    <a:pt x="1114679" y="864997"/>
                    <a:pt x="865124" y="1114679"/>
                    <a:pt x="557276" y="1114679"/>
                  </a:cubicBezTo>
                  <a:cubicBezTo>
                    <a:pt x="249428" y="1114679"/>
                    <a:pt x="0" y="865124"/>
                    <a:pt x="0" y="557276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152779" cy="1152652"/>
            </a:xfrm>
            <a:custGeom>
              <a:avLst/>
              <a:gdLst/>
              <a:ahLst/>
              <a:cxnLst/>
              <a:rect l="l" t="t" r="r" b="b"/>
              <a:pathLst>
                <a:path w="1152779" h="1152652">
                  <a:moveTo>
                    <a:pt x="0" y="576326"/>
                  </a:moveTo>
                  <a:cubicBezTo>
                    <a:pt x="0" y="258064"/>
                    <a:pt x="258064" y="0"/>
                    <a:pt x="576326" y="0"/>
                  </a:cubicBezTo>
                  <a:cubicBezTo>
                    <a:pt x="582168" y="0"/>
                    <a:pt x="587629" y="2667"/>
                    <a:pt x="591185" y="7112"/>
                  </a:cubicBezTo>
                  <a:lnTo>
                    <a:pt x="576326" y="19050"/>
                  </a:lnTo>
                  <a:lnTo>
                    <a:pt x="576326" y="0"/>
                  </a:lnTo>
                  <a:lnTo>
                    <a:pt x="576326" y="19050"/>
                  </a:lnTo>
                  <a:lnTo>
                    <a:pt x="576326" y="0"/>
                  </a:lnTo>
                  <a:cubicBezTo>
                    <a:pt x="894715" y="0"/>
                    <a:pt x="1152779" y="258064"/>
                    <a:pt x="1152779" y="576326"/>
                  </a:cubicBezTo>
                  <a:cubicBezTo>
                    <a:pt x="1152779" y="583565"/>
                    <a:pt x="1148715" y="590169"/>
                    <a:pt x="1142238" y="593344"/>
                  </a:cubicBezTo>
                  <a:lnTo>
                    <a:pt x="1133729" y="576326"/>
                  </a:lnTo>
                  <a:lnTo>
                    <a:pt x="1152779" y="576326"/>
                  </a:lnTo>
                  <a:cubicBezTo>
                    <a:pt x="1152779" y="894588"/>
                    <a:pt x="894715" y="1152652"/>
                    <a:pt x="576453" y="1152652"/>
                  </a:cubicBezTo>
                  <a:lnTo>
                    <a:pt x="576453" y="1133602"/>
                  </a:lnTo>
                  <a:lnTo>
                    <a:pt x="576453" y="1152652"/>
                  </a:lnTo>
                  <a:cubicBezTo>
                    <a:pt x="258064" y="1152779"/>
                    <a:pt x="0" y="894715"/>
                    <a:pt x="0" y="576326"/>
                  </a:cubicBezTo>
                  <a:lnTo>
                    <a:pt x="19050" y="576326"/>
                  </a:lnTo>
                  <a:lnTo>
                    <a:pt x="0" y="576326"/>
                  </a:lnTo>
                  <a:moveTo>
                    <a:pt x="38100" y="576326"/>
                  </a:moveTo>
                  <a:lnTo>
                    <a:pt x="19050" y="576326"/>
                  </a:lnTo>
                  <a:lnTo>
                    <a:pt x="38100" y="576326"/>
                  </a:lnTo>
                  <a:cubicBezTo>
                    <a:pt x="38100" y="873633"/>
                    <a:pt x="279146" y="1114679"/>
                    <a:pt x="576326" y="1114679"/>
                  </a:cubicBezTo>
                  <a:cubicBezTo>
                    <a:pt x="873506" y="1114679"/>
                    <a:pt x="1114679" y="873633"/>
                    <a:pt x="1114679" y="576326"/>
                  </a:cubicBezTo>
                  <a:cubicBezTo>
                    <a:pt x="1114679" y="569087"/>
                    <a:pt x="1118743" y="562483"/>
                    <a:pt x="1125220" y="559308"/>
                  </a:cubicBezTo>
                  <a:lnTo>
                    <a:pt x="1133729" y="576326"/>
                  </a:lnTo>
                  <a:lnTo>
                    <a:pt x="1114679" y="576326"/>
                  </a:lnTo>
                  <a:cubicBezTo>
                    <a:pt x="1114679" y="279146"/>
                    <a:pt x="873633" y="38100"/>
                    <a:pt x="576326" y="38100"/>
                  </a:cubicBezTo>
                  <a:cubicBezTo>
                    <a:pt x="570484" y="38100"/>
                    <a:pt x="565023" y="35433"/>
                    <a:pt x="561467" y="30988"/>
                  </a:cubicBezTo>
                  <a:lnTo>
                    <a:pt x="576326" y="19050"/>
                  </a:lnTo>
                  <a:lnTo>
                    <a:pt x="576326" y="38100"/>
                  </a:lnTo>
                  <a:cubicBezTo>
                    <a:pt x="279146" y="38100"/>
                    <a:pt x="38100" y="279146"/>
                    <a:pt x="38100" y="576326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9478120" y="2953234"/>
            <a:ext cx="417910" cy="417910"/>
          </a:xfrm>
          <a:custGeom>
            <a:avLst/>
            <a:gdLst/>
            <a:ahLst/>
            <a:cxnLst/>
            <a:rect l="l" t="t" r="r" b="b"/>
            <a:pathLst>
              <a:path w="417910" h="417910">
                <a:moveTo>
                  <a:pt x="0" y="0"/>
                </a:moveTo>
                <a:lnTo>
                  <a:pt x="417910" y="0"/>
                </a:lnTo>
                <a:lnTo>
                  <a:pt x="417910" y="417910"/>
                </a:lnTo>
                <a:lnTo>
                  <a:pt x="0" y="417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409" r="-2840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688936" y="5754626"/>
            <a:ext cx="7639942" cy="307181"/>
            <a:chOff x="0" y="0"/>
            <a:chExt cx="10186590" cy="409575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10148443" cy="371348"/>
            </a:xfrm>
            <a:custGeom>
              <a:avLst/>
              <a:gdLst/>
              <a:ahLst/>
              <a:cxnLst/>
              <a:rect l="l" t="t" r="r" b="b"/>
              <a:pathLst>
                <a:path w="10148443" h="371348">
                  <a:moveTo>
                    <a:pt x="0" y="185674"/>
                  </a:moveTo>
                  <a:cubicBezTo>
                    <a:pt x="0" y="83185"/>
                    <a:pt x="91313" y="0"/>
                    <a:pt x="203962" y="0"/>
                  </a:cubicBezTo>
                  <a:lnTo>
                    <a:pt x="9944481" y="0"/>
                  </a:lnTo>
                  <a:cubicBezTo>
                    <a:pt x="10057130" y="0"/>
                    <a:pt x="10148443" y="83185"/>
                    <a:pt x="10148443" y="185674"/>
                  </a:cubicBezTo>
                  <a:cubicBezTo>
                    <a:pt x="10148443" y="288163"/>
                    <a:pt x="10057130" y="371348"/>
                    <a:pt x="9944481" y="371348"/>
                  </a:cubicBezTo>
                  <a:lnTo>
                    <a:pt x="203962" y="371348"/>
                  </a:lnTo>
                  <a:cubicBezTo>
                    <a:pt x="91313" y="371475"/>
                    <a:pt x="0" y="288290"/>
                    <a:pt x="0" y="185674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0186543" cy="409448"/>
            </a:xfrm>
            <a:custGeom>
              <a:avLst/>
              <a:gdLst/>
              <a:ahLst/>
              <a:cxnLst/>
              <a:rect l="l" t="t" r="r" b="b"/>
              <a:pathLst>
                <a:path w="10186543" h="409448">
                  <a:moveTo>
                    <a:pt x="0" y="204724"/>
                  </a:moveTo>
                  <a:cubicBezTo>
                    <a:pt x="0" y="90043"/>
                    <a:pt x="101600" y="0"/>
                    <a:pt x="223012" y="0"/>
                  </a:cubicBezTo>
                  <a:lnTo>
                    <a:pt x="9963531" y="0"/>
                  </a:lnTo>
                  <a:lnTo>
                    <a:pt x="9963531" y="19050"/>
                  </a:lnTo>
                  <a:lnTo>
                    <a:pt x="9963531" y="0"/>
                  </a:lnTo>
                  <a:cubicBezTo>
                    <a:pt x="10085070" y="0"/>
                    <a:pt x="10186543" y="90043"/>
                    <a:pt x="10186543" y="204724"/>
                  </a:cubicBezTo>
                  <a:lnTo>
                    <a:pt x="10167493" y="204724"/>
                  </a:lnTo>
                  <a:lnTo>
                    <a:pt x="10186543" y="204724"/>
                  </a:lnTo>
                  <a:lnTo>
                    <a:pt x="10167493" y="204724"/>
                  </a:lnTo>
                  <a:lnTo>
                    <a:pt x="10186543" y="204724"/>
                  </a:lnTo>
                  <a:cubicBezTo>
                    <a:pt x="10186543" y="319532"/>
                    <a:pt x="10084943" y="409448"/>
                    <a:pt x="9963531" y="409448"/>
                  </a:cubicBezTo>
                  <a:lnTo>
                    <a:pt x="9963531" y="390398"/>
                  </a:lnTo>
                  <a:lnTo>
                    <a:pt x="9963531" y="409448"/>
                  </a:lnTo>
                  <a:lnTo>
                    <a:pt x="223012" y="409448"/>
                  </a:lnTo>
                  <a:lnTo>
                    <a:pt x="223012" y="390398"/>
                  </a:lnTo>
                  <a:lnTo>
                    <a:pt x="223012" y="409448"/>
                  </a:lnTo>
                  <a:cubicBezTo>
                    <a:pt x="101600" y="409575"/>
                    <a:pt x="0" y="319532"/>
                    <a:pt x="0" y="204724"/>
                  </a:cubicBezTo>
                  <a:moveTo>
                    <a:pt x="38100" y="204724"/>
                  </a:moveTo>
                  <a:lnTo>
                    <a:pt x="19050" y="204724"/>
                  </a:lnTo>
                  <a:lnTo>
                    <a:pt x="38100" y="204724"/>
                  </a:lnTo>
                  <a:cubicBezTo>
                    <a:pt x="38100" y="295148"/>
                    <a:pt x="119253" y="371348"/>
                    <a:pt x="223012" y="371348"/>
                  </a:cubicBezTo>
                  <a:lnTo>
                    <a:pt x="9963531" y="371348"/>
                  </a:lnTo>
                  <a:cubicBezTo>
                    <a:pt x="10067417" y="371348"/>
                    <a:pt x="10148443" y="295021"/>
                    <a:pt x="10148443" y="204724"/>
                  </a:cubicBezTo>
                  <a:cubicBezTo>
                    <a:pt x="10148443" y="114427"/>
                    <a:pt x="10067417" y="38100"/>
                    <a:pt x="9963531" y="38100"/>
                  </a:cubicBezTo>
                  <a:lnTo>
                    <a:pt x="223012" y="38100"/>
                  </a:lnTo>
                  <a:lnTo>
                    <a:pt x="223012" y="19050"/>
                  </a:lnTo>
                  <a:lnTo>
                    <a:pt x="223012" y="38100"/>
                  </a:lnTo>
                  <a:cubicBezTo>
                    <a:pt x="119253" y="38100"/>
                    <a:pt x="38100" y="114427"/>
                    <a:pt x="38100" y="204724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71027" y="5475945"/>
            <a:ext cx="864542" cy="864543"/>
            <a:chOff x="0" y="0"/>
            <a:chExt cx="1152723" cy="1152723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1114679" cy="1114679"/>
            </a:xfrm>
            <a:custGeom>
              <a:avLst/>
              <a:gdLst/>
              <a:ahLst/>
              <a:cxnLst/>
              <a:rect l="l" t="t" r="r" b="b"/>
              <a:pathLst>
                <a:path w="1114679" h="1114679">
                  <a:moveTo>
                    <a:pt x="0" y="557276"/>
                  </a:moveTo>
                  <a:cubicBezTo>
                    <a:pt x="0" y="249555"/>
                    <a:pt x="249555" y="0"/>
                    <a:pt x="557276" y="0"/>
                  </a:cubicBezTo>
                  <a:cubicBezTo>
                    <a:pt x="864997" y="0"/>
                    <a:pt x="1114679" y="249555"/>
                    <a:pt x="1114679" y="557276"/>
                  </a:cubicBezTo>
                  <a:cubicBezTo>
                    <a:pt x="1114679" y="864997"/>
                    <a:pt x="865124" y="1114679"/>
                    <a:pt x="557276" y="1114679"/>
                  </a:cubicBezTo>
                  <a:cubicBezTo>
                    <a:pt x="249428" y="1114679"/>
                    <a:pt x="0" y="865124"/>
                    <a:pt x="0" y="557276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1152779" cy="1152652"/>
            </a:xfrm>
            <a:custGeom>
              <a:avLst/>
              <a:gdLst/>
              <a:ahLst/>
              <a:cxnLst/>
              <a:rect l="l" t="t" r="r" b="b"/>
              <a:pathLst>
                <a:path w="1152779" h="1152652">
                  <a:moveTo>
                    <a:pt x="0" y="576326"/>
                  </a:moveTo>
                  <a:cubicBezTo>
                    <a:pt x="0" y="258064"/>
                    <a:pt x="258064" y="0"/>
                    <a:pt x="576326" y="0"/>
                  </a:cubicBezTo>
                  <a:cubicBezTo>
                    <a:pt x="582168" y="0"/>
                    <a:pt x="587629" y="2667"/>
                    <a:pt x="591185" y="7112"/>
                  </a:cubicBezTo>
                  <a:lnTo>
                    <a:pt x="576326" y="19050"/>
                  </a:lnTo>
                  <a:lnTo>
                    <a:pt x="576326" y="0"/>
                  </a:lnTo>
                  <a:lnTo>
                    <a:pt x="576326" y="19050"/>
                  </a:lnTo>
                  <a:lnTo>
                    <a:pt x="576326" y="0"/>
                  </a:lnTo>
                  <a:cubicBezTo>
                    <a:pt x="894715" y="0"/>
                    <a:pt x="1152779" y="258064"/>
                    <a:pt x="1152779" y="576326"/>
                  </a:cubicBezTo>
                  <a:cubicBezTo>
                    <a:pt x="1152779" y="583565"/>
                    <a:pt x="1148715" y="590169"/>
                    <a:pt x="1142238" y="593344"/>
                  </a:cubicBezTo>
                  <a:lnTo>
                    <a:pt x="1133729" y="576326"/>
                  </a:lnTo>
                  <a:lnTo>
                    <a:pt x="1152779" y="576326"/>
                  </a:lnTo>
                  <a:cubicBezTo>
                    <a:pt x="1152779" y="894588"/>
                    <a:pt x="894715" y="1152652"/>
                    <a:pt x="576453" y="1152652"/>
                  </a:cubicBezTo>
                  <a:lnTo>
                    <a:pt x="576453" y="1133602"/>
                  </a:lnTo>
                  <a:lnTo>
                    <a:pt x="576453" y="1152652"/>
                  </a:lnTo>
                  <a:cubicBezTo>
                    <a:pt x="258064" y="1152779"/>
                    <a:pt x="0" y="894715"/>
                    <a:pt x="0" y="576326"/>
                  </a:cubicBezTo>
                  <a:lnTo>
                    <a:pt x="19050" y="576326"/>
                  </a:lnTo>
                  <a:lnTo>
                    <a:pt x="0" y="576326"/>
                  </a:lnTo>
                  <a:moveTo>
                    <a:pt x="38100" y="576326"/>
                  </a:moveTo>
                  <a:lnTo>
                    <a:pt x="19050" y="576326"/>
                  </a:lnTo>
                  <a:lnTo>
                    <a:pt x="38100" y="576326"/>
                  </a:lnTo>
                  <a:cubicBezTo>
                    <a:pt x="38100" y="873633"/>
                    <a:pt x="279146" y="1114679"/>
                    <a:pt x="576326" y="1114679"/>
                  </a:cubicBezTo>
                  <a:cubicBezTo>
                    <a:pt x="873506" y="1114679"/>
                    <a:pt x="1114679" y="873633"/>
                    <a:pt x="1114679" y="576326"/>
                  </a:cubicBezTo>
                  <a:cubicBezTo>
                    <a:pt x="1114679" y="569087"/>
                    <a:pt x="1118743" y="562483"/>
                    <a:pt x="1125220" y="559308"/>
                  </a:cubicBezTo>
                  <a:lnTo>
                    <a:pt x="1133729" y="576326"/>
                  </a:lnTo>
                  <a:lnTo>
                    <a:pt x="1114679" y="576326"/>
                  </a:lnTo>
                  <a:cubicBezTo>
                    <a:pt x="1114679" y="279146"/>
                    <a:pt x="873633" y="38100"/>
                    <a:pt x="576326" y="38100"/>
                  </a:cubicBezTo>
                  <a:cubicBezTo>
                    <a:pt x="570484" y="38100"/>
                    <a:pt x="565023" y="35433"/>
                    <a:pt x="561467" y="30988"/>
                  </a:cubicBezTo>
                  <a:lnTo>
                    <a:pt x="576326" y="19050"/>
                  </a:lnTo>
                  <a:lnTo>
                    <a:pt x="576326" y="38100"/>
                  </a:lnTo>
                  <a:cubicBezTo>
                    <a:pt x="279146" y="38100"/>
                    <a:pt x="38100" y="279146"/>
                    <a:pt x="38100" y="576326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9494269" y="5699336"/>
            <a:ext cx="417910" cy="417910"/>
          </a:xfrm>
          <a:custGeom>
            <a:avLst/>
            <a:gdLst/>
            <a:ahLst/>
            <a:cxnLst/>
            <a:rect l="l" t="t" r="r" b="b"/>
            <a:pathLst>
              <a:path w="417910" h="417910">
                <a:moveTo>
                  <a:pt x="0" y="0"/>
                </a:moveTo>
                <a:lnTo>
                  <a:pt x="417910" y="0"/>
                </a:lnTo>
                <a:lnTo>
                  <a:pt x="417910" y="417910"/>
                </a:lnTo>
                <a:lnTo>
                  <a:pt x="0" y="417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545" r="-454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9688861" y="7982136"/>
            <a:ext cx="7639942" cy="307181"/>
            <a:chOff x="0" y="0"/>
            <a:chExt cx="10186590" cy="409575"/>
          </a:xfrm>
        </p:grpSpPr>
        <p:sp>
          <p:nvSpPr>
            <p:cNvPr id="28" name="Freeform 28"/>
            <p:cNvSpPr/>
            <p:nvPr/>
          </p:nvSpPr>
          <p:spPr>
            <a:xfrm>
              <a:off x="19050" y="19050"/>
              <a:ext cx="10148443" cy="371348"/>
            </a:xfrm>
            <a:custGeom>
              <a:avLst/>
              <a:gdLst/>
              <a:ahLst/>
              <a:cxnLst/>
              <a:rect l="l" t="t" r="r" b="b"/>
              <a:pathLst>
                <a:path w="10148443" h="371348">
                  <a:moveTo>
                    <a:pt x="0" y="185674"/>
                  </a:moveTo>
                  <a:cubicBezTo>
                    <a:pt x="0" y="83185"/>
                    <a:pt x="91313" y="0"/>
                    <a:pt x="203962" y="0"/>
                  </a:cubicBezTo>
                  <a:lnTo>
                    <a:pt x="9944481" y="0"/>
                  </a:lnTo>
                  <a:cubicBezTo>
                    <a:pt x="10057130" y="0"/>
                    <a:pt x="10148443" y="83185"/>
                    <a:pt x="10148443" y="185674"/>
                  </a:cubicBezTo>
                  <a:cubicBezTo>
                    <a:pt x="10148443" y="288163"/>
                    <a:pt x="10057130" y="371348"/>
                    <a:pt x="9944481" y="371348"/>
                  </a:cubicBezTo>
                  <a:lnTo>
                    <a:pt x="203962" y="371348"/>
                  </a:lnTo>
                  <a:cubicBezTo>
                    <a:pt x="91313" y="371475"/>
                    <a:pt x="0" y="288290"/>
                    <a:pt x="0" y="185674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0186543" cy="409448"/>
            </a:xfrm>
            <a:custGeom>
              <a:avLst/>
              <a:gdLst/>
              <a:ahLst/>
              <a:cxnLst/>
              <a:rect l="l" t="t" r="r" b="b"/>
              <a:pathLst>
                <a:path w="10186543" h="409448">
                  <a:moveTo>
                    <a:pt x="0" y="204724"/>
                  </a:moveTo>
                  <a:cubicBezTo>
                    <a:pt x="0" y="90043"/>
                    <a:pt x="101600" y="0"/>
                    <a:pt x="223012" y="0"/>
                  </a:cubicBezTo>
                  <a:lnTo>
                    <a:pt x="9963531" y="0"/>
                  </a:lnTo>
                  <a:lnTo>
                    <a:pt x="9963531" y="19050"/>
                  </a:lnTo>
                  <a:lnTo>
                    <a:pt x="9963531" y="0"/>
                  </a:lnTo>
                  <a:cubicBezTo>
                    <a:pt x="10085070" y="0"/>
                    <a:pt x="10186543" y="90043"/>
                    <a:pt x="10186543" y="204724"/>
                  </a:cubicBezTo>
                  <a:lnTo>
                    <a:pt x="10167493" y="204724"/>
                  </a:lnTo>
                  <a:lnTo>
                    <a:pt x="10186543" y="204724"/>
                  </a:lnTo>
                  <a:lnTo>
                    <a:pt x="10167493" y="204724"/>
                  </a:lnTo>
                  <a:lnTo>
                    <a:pt x="10186543" y="204724"/>
                  </a:lnTo>
                  <a:cubicBezTo>
                    <a:pt x="10186543" y="319532"/>
                    <a:pt x="10084943" y="409448"/>
                    <a:pt x="9963531" y="409448"/>
                  </a:cubicBezTo>
                  <a:lnTo>
                    <a:pt x="9963531" y="390398"/>
                  </a:lnTo>
                  <a:lnTo>
                    <a:pt x="9963531" y="409448"/>
                  </a:lnTo>
                  <a:lnTo>
                    <a:pt x="223012" y="409448"/>
                  </a:lnTo>
                  <a:lnTo>
                    <a:pt x="223012" y="390398"/>
                  </a:lnTo>
                  <a:lnTo>
                    <a:pt x="223012" y="409448"/>
                  </a:lnTo>
                  <a:cubicBezTo>
                    <a:pt x="101600" y="409575"/>
                    <a:pt x="0" y="319532"/>
                    <a:pt x="0" y="204724"/>
                  </a:cubicBezTo>
                  <a:moveTo>
                    <a:pt x="38100" y="204724"/>
                  </a:moveTo>
                  <a:lnTo>
                    <a:pt x="19050" y="204724"/>
                  </a:lnTo>
                  <a:lnTo>
                    <a:pt x="38100" y="204724"/>
                  </a:lnTo>
                  <a:cubicBezTo>
                    <a:pt x="38100" y="295148"/>
                    <a:pt x="119253" y="371348"/>
                    <a:pt x="223012" y="371348"/>
                  </a:cubicBezTo>
                  <a:lnTo>
                    <a:pt x="9963531" y="371348"/>
                  </a:lnTo>
                  <a:cubicBezTo>
                    <a:pt x="10067417" y="371348"/>
                    <a:pt x="10148443" y="295021"/>
                    <a:pt x="10148443" y="204724"/>
                  </a:cubicBezTo>
                  <a:cubicBezTo>
                    <a:pt x="10148443" y="114427"/>
                    <a:pt x="10067417" y="38100"/>
                    <a:pt x="9963531" y="38100"/>
                  </a:cubicBezTo>
                  <a:lnTo>
                    <a:pt x="223012" y="38100"/>
                  </a:lnTo>
                  <a:lnTo>
                    <a:pt x="223012" y="19050"/>
                  </a:lnTo>
                  <a:lnTo>
                    <a:pt x="223012" y="38100"/>
                  </a:lnTo>
                  <a:cubicBezTo>
                    <a:pt x="119253" y="38100"/>
                    <a:pt x="38100" y="114427"/>
                    <a:pt x="38100" y="204724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70951" y="7703456"/>
            <a:ext cx="864542" cy="864543"/>
            <a:chOff x="0" y="0"/>
            <a:chExt cx="1152723" cy="1152723"/>
          </a:xfrm>
        </p:grpSpPr>
        <p:sp>
          <p:nvSpPr>
            <p:cNvPr id="31" name="Freeform 31"/>
            <p:cNvSpPr/>
            <p:nvPr/>
          </p:nvSpPr>
          <p:spPr>
            <a:xfrm>
              <a:off x="19050" y="19050"/>
              <a:ext cx="1114679" cy="1114679"/>
            </a:xfrm>
            <a:custGeom>
              <a:avLst/>
              <a:gdLst/>
              <a:ahLst/>
              <a:cxnLst/>
              <a:rect l="l" t="t" r="r" b="b"/>
              <a:pathLst>
                <a:path w="1114679" h="1114679">
                  <a:moveTo>
                    <a:pt x="0" y="557276"/>
                  </a:moveTo>
                  <a:cubicBezTo>
                    <a:pt x="0" y="249555"/>
                    <a:pt x="249555" y="0"/>
                    <a:pt x="557276" y="0"/>
                  </a:cubicBezTo>
                  <a:cubicBezTo>
                    <a:pt x="864997" y="0"/>
                    <a:pt x="1114679" y="249555"/>
                    <a:pt x="1114679" y="557276"/>
                  </a:cubicBezTo>
                  <a:cubicBezTo>
                    <a:pt x="1114679" y="864997"/>
                    <a:pt x="865124" y="1114679"/>
                    <a:pt x="557276" y="1114679"/>
                  </a:cubicBezTo>
                  <a:cubicBezTo>
                    <a:pt x="249428" y="1114679"/>
                    <a:pt x="0" y="865124"/>
                    <a:pt x="0" y="557276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1152779" cy="1152652"/>
            </a:xfrm>
            <a:custGeom>
              <a:avLst/>
              <a:gdLst/>
              <a:ahLst/>
              <a:cxnLst/>
              <a:rect l="l" t="t" r="r" b="b"/>
              <a:pathLst>
                <a:path w="1152779" h="1152652">
                  <a:moveTo>
                    <a:pt x="0" y="576326"/>
                  </a:moveTo>
                  <a:cubicBezTo>
                    <a:pt x="0" y="258064"/>
                    <a:pt x="258064" y="0"/>
                    <a:pt x="576326" y="0"/>
                  </a:cubicBezTo>
                  <a:cubicBezTo>
                    <a:pt x="582168" y="0"/>
                    <a:pt x="587629" y="2667"/>
                    <a:pt x="591185" y="7112"/>
                  </a:cubicBezTo>
                  <a:lnTo>
                    <a:pt x="576326" y="19050"/>
                  </a:lnTo>
                  <a:lnTo>
                    <a:pt x="576326" y="0"/>
                  </a:lnTo>
                  <a:lnTo>
                    <a:pt x="576326" y="19050"/>
                  </a:lnTo>
                  <a:lnTo>
                    <a:pt x="576326" y="0"/>
                  </a:lnTo>
                  <a:cubicBezTo>
                    <a:pt x="894715" y="0"/>
                    <a:pt x="1152779" y="258064"/>
                    <a:pt x="1152779" y="576326"/>
                  </a:cubicBezTo>
                  <a:cubicBezTo>
                    <a:pt x="1152779" y="583565"/>
                    <a:pt x="1148715" y="590169"/>
                    <a:pt x="1142238" y="593344"/>
                  </a:cubicBezTo>
                  <a:lnTo>
                    <a:pt x="1133729" y="576326"/>
                  </a:lnTo>
                  <a:lnTo>
                    <a:pt x="1152779" y="576326"/>
                  </a:lnTo>
                  <a:cubicBezTo>
                    <a:pt x="1152779" y="894588"/>
                    <a:pt x="894715" y="1152652"/>
                    <a:pt x="576453" y="1152652"/>
                  </a:cubicBezTo>
                  <a:lnTo>
                    <a:pt x="576453" y="1133602"/>
                  </a:lnTo>
                  <a:lnTo>
                    <a:pt x="576453" y="1152652"/>
                  </a:lnTo>
                  <a:cubicBezTo>
                    <a:pt x="258064" y="1152779"/>
                    <a:pt x="0" y="894715"/>
                    <a:pt x="0" y="576326"/>
                  </a:cubicBezTo>
                  <a:lnTo>
                    <a:pt x="19050" y="576326"/>
                  </a:lnTo>
                  <a:lnTo>
                    <a:pt x="0" y="576326"/>
                  </a:lnTo>
                  <a:moveTo>
                    <a:pt x="38100" y="576326"/>
                  </a:moveTo>
                  <a:lnTo>
                    <a:pt x="19050" y="576326"/>
                  </a:lnTo>
                  <a:lnTo>
                    <a:pt x="38100" y="576326"/>
                  </a:lnTo>
                  <a:cubicBezTo>
                    <a:pt x="38100" y="873633"/>
                    <a:pt x="279146" y="1114679"/>
                    <a:pt x="576326" y="1114679"/>
                  </a:cubicBezTo>
                  <a:cubicBezTo>
                    <a:pt x="873506" y="1114679"/>
                    <a:pt x="1114679" y="873633"/>
                    <a:pt x="1114679" y="576326"/>
                  </a:cubicBezTo>
                  <a:cubicBezTo>
                    <a:pt x="1114679" y="569087"/>
                    <a:pt x="1118743" y="562483"/>
                    <a:pt x="1125220" y="559308"/>
                  </a:cubicBezTo>
                  <a:lnTo>
                    <a:pt x="1133729" y="576326"/>
                  </a:lnTo>
                  <a:lnTo>
                    <a:pt x="1114679" y="576326"/>
                  </a:lnTo>
                  <a:cubicBezTo>
                    <a:pt x="1114679" y="279146"/>
                    <a:pt x="873633" y="38100"/>
                    <a:pt x="576326" y="38100"/>
                  </a:cubicBezTo>
                  <a:cubicBezTo>
                    <a:pt x="570484" y="38100"/>
                    <a:pt x="565023" y="35433"/>
                    <a:pt x="561467" y="30988"/>
                  </a:cubicBezTo>
                  <a:lnTo>
                    <a:pt x="576326" y="19050"/>
                  </a:lnTo>
                  <a:lnTo>
                    <a:pt x="576326" y="38100"/>
                  </a:lnTo>
                  <a:cubicBezTo>
                    <a:pt x="279146" y="38100"/>
                    <a:pt x="38100" y="279146"/>
                    <a:pt x="38100" y="576326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 descr="preencoded.png"/>
          <p:cNvSpPr/>
          <p:nvPr/>
        </p:nvSpPr>
        <p:spPr>
          <a:xfrm>
            <a:off x="9494194" y="7926846"/>
            <a:ext cx="417910" cy="417910"/>
          </a:xfrm>
          <a:custGeom>
            <a:avLst/>
            <a:gdLst/>
            <a:ahLst/>
            <a:cxnLst/>
            <a:rect l="l" t="t" r="r" b="b"/>
            <a:pathLst>
              <a:path w="417910" h="417910">
                <a:moveTo>
                  <a:pt x="0" y="0"/>
                </a:moveTo>
                <a:lnTo>
                  <a:pt x="417910" y="0"/>
                </a:lnTo>
                <a:lnTo>
                  <a:pt x="417910" y="417910"/>
                </a:lnTo>
                <a:lnTo>
                  <a:pt x="0" y="417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975271" y="3625992"/>
            <a:ext cx="7671596" cy="4564599"/>
          </a:xfrm>
          <a:custGeom>
            <a:avLst/>
            <a:gdLst/>
            <a:ahLst/>
            <a:cxnLst/>
            <a:rect l="l" t="t" r="r" b="b"/>
            <a:pathLst>
              <a:path w="7671596" h="4564599">
                <a:moveTo>
                  <a:pt x="0" y="0"/>
                </a:moveTo>
                <a:lnTo>
                  <a:pt x="7671596" y="0"/>
                </a:lnTo>
                <a:lnTo>
                  <a:pt x="7671596" y="4564599"/>
                </a:lnTo>
                <a:lnTo>
                  <a:pt x="0" y="4564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975271" y="1627076"/>
            <a:ext cx="5376188" cy="153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Key Drivers of Loan Approval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94802" y="1453641"/>
            <a:ext cx="3096369" cy="3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Credit_History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594802" y="1922153"/>
            <a:ext cx="7472214" cy="54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Strongest driver for approval likelihood.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47772" y="3849254"/>
            <a:ext cx="3096369" cy="3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Financial Health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47772" y="4317765"/>
            <a:ext cx="7472214" cy="98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LoanAmount, ApplicantIncome, Total_Income heavily influence approval.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63921" y="6595356"/>
            <a:ext cx="3096369" cy="3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Coapplicant Income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563921" y="7063866"/>
            <a:ext cx="7472214" cy="54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Contributes meaningfully to approval decisions.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563846" y="8822866"/>
            <a:ext cx="3096369" cy="3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Property Location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563846" y="9291377"/>
            <a:ext cx="7472214" cy="54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Semiurban &gt; Urban &gt; Rural in approval likelihood.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0561" y="1655006"/>
            <a:ext cx="14494789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00E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Recommendations(High Impact Priorties)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52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51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170305"/>
            <a:ext cx="18288000" cy="9258299"/>
          </a:xfrm>
          <a:custGeom>
            <a:avLst/>
            <a:gdLst/>
            <a:ahLst/>
            <a:cxnLst/>
            <a:rect l="l" t="t" r="r" b="b"/>
            <a:pathLst>
              <a:path w="18288000" h="92583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956" b="-26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62200" y="141605"/>
            <a:ext cx="141732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E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Strategic Business Recommendation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16463" y="8812530"/>
            <a:ext cx="3455075" cy="83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9DDDA"/>
                </a:solidFill>
                <a:latin typeface="Arimo"/>
                <a:ea typeface="Arimo"/>
                <a:cs typeface="Arimo"/>
                <a:sym typeface="Arimo"/>
              </a:rPr>
              <a:t>Higher repayment sucess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9DDDA"/>
                </a:solidFill>
                <a:latin typeface="Arimo"/>
                <a:ea typeface="Arimo"/>
                <a:cs typeface="Arimo"/>
                <a:sym typeface="Arimo"/>
              </a:rPr>
              <a:t>Reduced Delinquency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9995" y="-146717"/>
            <a:ext cx="16314691" cy="10433717"/>
          </a:xfrm>
          <a:custGeom>
            <a:avLst/>
            <a:gdLst/>
            <a:ahLst/>
            <a:cxnLst/>
            <a:rect l="l" t="t" r="r" b="b"/>
            <a:pathLst>
              <a:path w="16314691" h="10433717">
                <a:moveTo>
                  <a:pt x="0" y="0"/>
                </a:moveTo>
                <a:lnTo>
                  <a:pt x="16314690" y="0"/>
                </a:lnTo>
                <a:lnTo>
                  <a:pt x="16314690" y="10433717"/>
                </a:lnTo>
                <a:lnTo>
                  <a:pt x="0" y="10433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07" b="-11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360436" y="5086350"/>
            <a:ext cx="5422106" cy="48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2830" b="1">
                <a:solidFill>
                  <a:srgbClr val="00E5FF">
                    <a:alpha val="77647"/>
                  </a:srgbClr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Improved segmentation &amp; stability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90355" y="9431907"/>
            <a:ext cx="1030486" cy="43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9"/>
              </a:lnSpc>
              <a:spcBef>
                <a:spcPct val="0"/>
              </a:spcBef>
            </a:pPr>
            <a:r>
              <a:rPr lang="en-US" sz="2275" b="1">
                <a:solidFill>
                  <a:srgbClr val="00EAFA">
                    <a:alpha val="87843"/>
                  </a:srgbClr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fairness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0046" y="1259384"/>
            <a:ext cx="1213321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Limitations and 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80046" y="3253829"/>
            <a:ext cx="5170289" cy="2719536"/>
            <a:chOff x="0" y="0"/>
            <a:chExt cx="6893718" cy="36260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93687" cy="3625977"/>
            </a:xfrm>
            <a:custGeom>
              <a:avLst/>
              <a:gdLst/>
              <a:ahLst/>
              <a:cxnLst/>
              <a:rect l="l" t="t" r="r" b="b"/>
              <a:pathLst>
                <a:path w="6893687" h="362597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49847" y="0"/>
                  </a:lnTo>
                  <a:cubicBezTo>
                    <a:pt x="6784467" y="0"/>
                    <a:pt x="6893687" y="109220"/>
                    <a:pt x="6893687" y="243840"/>
                  </a:cubicBezTo>
                  <a:lnTo>
                    <a:pt x="6893687" y="3382137"/>
                  </a:lnTo>
                  <a:cubicBezTo>
                    <a:pt x="6893687" y="3516757"/>
                    <a:pt x="6784467" y="3625977"/>
                    <a:pt x="6649847" y="3625977"/>
                  </a:cubicBezTo>
                  <a:lnTo>
                    <a:pt x="243840" y="3625977"/>
                  </a:lnTo>
                  <a:cubicBezTo>
                    <a:pt x="109220" y="3625977"/>
                    <a:pt x="0" y="3516757"/>
                    <a:pt x="0" y="338213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0046" y="3215729"/>
            <a:ext cx="5170289" cy="152400"/>
            <a:chOff x="0" y="0"/>
            <a:chExt cx="6893718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93687" cy="203200"/>
            </a:xfrm>
            <a:custGeom>
              <a:avLst/>
              <a:gdLst/>
              <a:ahLst/>
              <a:cxnLst/>
              <a:rect l="l" t="t" r="r" b="b"/>
              <a:pathLst>
                <a:path w="689368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92087" y="0"/>
                  </a:lnTo>
                  <a:cubicBezTo>
                    <a:pt x="6848221" y="0"/>
                    <a:pt x="6893687" y="45466"/>
                    <a:pt x="6893687" y="101600"/>
                  </a:cubicBezTo>
                  <a:cubicBezTo>
                    <a:pt x="6893687" y="157734"/>
                    <a:pt x="6848221" y="203200"/>
                    <a:pt x="679208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02335" y="2790974"/>
            <a:ext cx="925711" cy="925711"/>
            <a:chOff x="0" y="0"/>
            <a:chExt cx="1234282" cy="12342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4313" cy="1234313"/>
            </a:xfrm>
            <a:custGeom>
              <a:avLst/>
              <a:gdLst/>
              <a:ahLst/>
              <a:cxnLst/>
              <a:rect l="l" t="t" r="r" b="b"/>
              <a:pathLst>
                <a:path w="1234313" h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80047" y="2898576"/>
            <a:ext cx="370285" cy="58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6666" y="3996779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Small 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6666" y="4534346"/>
            <a:ext cx="4477047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~600 rows limit generalizability of findings.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58855" y="3253829"/>
            <a:ext cx="5170289" cy="2719536"/>
            <a:chOff x="0" y="0"/>
            <a:chExt cx="6893718" cy="36260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93687" cy="3625977"/>
            </a:xfrm>
            <a:custGeom>
              <a:avLst/>
              <a:gdLst/>
              <a:ahLst/>
              <a:cxnLst/>
              <a:rect l="l" t="t" r="r" b="b"/>
              <a:pathLst>
                <a:path w="6893687" h="362597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49847" y="0"/>
                  </a:lnTo>
                  <a:cubicBezTo>
                    <a:pt x="6784467" y="0"/>
                    <a:pt x="6893687" y="109220"/>
                    <a:pt x="6893687" y="243840"/>
                  </a:cubicBezTo>
                  <a:lnTo>
                    <a:pt x="6893687" y="3382137"/>
                  </a:lnTo>
                  <a:cubicBezTo>
                    <a:pt x="6893687" y="3516757"/>
                    <a:pt x="6784467" y="3625977"/>
                    <a:pt x="6649847" y="3625977"/>
                  </a:cubicBezTo>
                  <a:lnTo>
                    <a:pt x="243840" y="3625977"/>
                  </a:lnTo>
                  <a:cubicBezTo>
                    <a:pt x="109220" y="3625977"/>
                    <a:pt x="0" y="3516757"/>
                    <a:pt x="0" y="338213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58855" y="3215729"/>
            <a:ext cx="5170289" cy="152400"/>
            <a:chOff x="0" y="0"/>
            <a:chExt cx="6893718" cy="203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93687" cy="203200"/>
            </a:xfrm>
            <a:custGeom>
              <a:avLst/>
              <a:gdLst/>
              <a:ahLst/>
              <a:cxnLst/>
              <a:rect l="l" t="t" r="r" b="b"/>
              <a:pathLst>
                <a:path w="689368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92087" y="0"/>
                  </a:lnTo>
                  <a:cubicBezTo>
                    <a:pt x="6848221" y="0"/>
                    <a:pt x="6893687" y="45466"/>
                    <a:pt x="6893687" y="101600"/>
                  </a:cubicBezTo>
                  <a:cubicBezTo>
                    <a:pt x="6893687" y="157734"/>
                    <a:pt x="6848221" y="203200"/>
                    <a:pt x="679208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81145" y="2790974"/>
            <a:ext cx="925711" cy="925711"/>
            <a:chOff x="0" y="0"/>
            <a:chExt cx="1234282" cy="12342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34313" cy="1234313"/>
            </a:xfrm>
            <a:custGeom>
              <a:avLst/>
              <a:gdLst/>
              <a:ahLst/>
              <a:cxnLst/>
              <a:rect l="l" t="t" r="r" b="b"/>
              <a:pathLst>
                <a:path w="1234313" h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958858" y="2898576"/>
            <a:ext cx="370285" cy="58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05476" y="3996779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Historical Bias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05476" y="4534346"/>
            <a:ext cx="4477047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Past approvals may contain inherent biases.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37665" y="3253829"/>
            <a:ext cx="5170289" cy="2719536"/>
            <a:chOff x="0" y="0"/>
            <a:chExt cx="6893718" cy="36260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893687" cy="3625977"/>
            </a:xfrm>
            <a:custGeom>
              <a:avLst/>
              <a:gdLst/>
              <a:ahLst/>
              <a:cxnLst/>
              <a:rect l="l" t="t" r="r" b="b"/>
              <a:pathLst>
                <a:path w="6893687" h="362597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49847" y="0"/>
                  </a:lnTo>
                  <a:cubicBezTo>
                    <a:pt x="6784467" y="0"/>
                    <a:pt x="6893687" y="109220"/>
                    <a:pt x="6893687" y="243840"/>
                  </a:cubicBezTo>
                  <a:lnTo>
                    <a:pt x="6893687" y="3382137"/>
                  </a:lnTo>
                  <a:cubicBezTo>
                    <a:pt x="6893687" y="3516757"/>
                    <a:pt x="6784467" y="3625977"/>
                    <a:pt x="6649847" y="3625977"/>
                  </a:cubicBezTo>
                  <a:lnTo>
                    <a:pt x="243840" y="3625977"/>
                  </a:lnTo>
                  <a:cubicBezTo>
                    <a:pt x="109220" y="3625977"/>
                    <a:pt x="0" y="3516757"/>
                    <a:pt x="0" y="338213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37665" y="3215729"/>
            <a:ext cx="5170289" cy="152400"/>
            <a:chOff x="0" y="0"/>
            <a:chExt cx="6893718" cy="203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93687" cy="203200"/>
            </a:xfrm>
            <a:custGeom>
              <a:avLst/>
              <a:gdLst/>
              <a:ahLst/>
              <a:cxnLst/>
              <a:rect l="l" t="t" r="r" b="b"/>
              <a:pathLst>
                <a:path w="689368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92087" y="0"/>
                  </a:lnTo>
                  <a:cubicBezTo>
                    <a:pt x="6848221" y="0"/>
                    <a:pt x="6893687" y="45466"/>
                    <a:pt x="6893687" y="101600"/>
                  </a:cubicBezTo>
                  <a:cubicBezTo>
                    <a:pt x="6893687" y="157734"/>
                    <a:pt x="6848221" y="203200"/>
                    <a:pt x="679208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159954" y="2790974"/>
            <a:ext cx="925711" cy="925711"/>
            <a:chOff x="0" y="0"/>
            <a:chExt cx="1234282" cy="12342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34313" cy="1234313"/>
            </a:xfrm>
            <a:custGeom>
              <a:avLst/>
              <a:gdLst/>
              <a:ahLst/>
              <a:cxnLst/>
              <a:rect l="l" t="t" r="r" b="b"/>
              <a:pathLst>
                <a:path w="1234313" h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4437667" y="2898576"/>
            <a:ext cx="370285" cy="58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84286" y="3996779"/>
            <a:ext cx="383783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Missing Financial Depth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84286" y="4534346"/>
            <a:ext cx="4477048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Lack of data on debts, savings, employment length, collateral.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80046" y="6744741"/>
            <a:ext cx="7909620" cy="2225725"/>
            <a:chOff x="0" y="0"/>
            <a:chExt cx="10546160" cy="29676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546080" cy="2967609"/>
            </a:xfrm>
            <a:custGeom>
              <a:avLst/>
              <a:gdLst/>
              <a:ahLst/>
              <a:cxnLst/>
              <a:rect l="l" t="t" r="r" b="b"/>
              <a:pathLst>
                <a:path w="10546080" h="296760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302240" y="0"/>
                  </a:lnTo>
                  <a:cubicBezTo>
                    <a:pt x="10436860" y="0"/>
                    <a:pt x="10546080" y="109220"/>
                    <a:pt x="10546080" y="243840"/>
                  </a:cubicBezTo>
                  <a:lnTo>
                    <a:pt x="10546080" y="2723769"/>
                  </a:lnTo>
                  <a:cubicBezTo>
                    <a:pt x="10546080" y="2858389"/>
                    <a:pt x="10436860" y="2967609"/>
                    <a:pt x="10302240" y="2967609"/>
                  </a:cubicBezTo>
                  <a:lnTo>
                    <a:pt x="243840" y="2967609"/>
                  </a:lnTo>
                  <a:cubicBezTo>
                    <a:pt x="109220" y="2967609"/>
                    <a:pt x="0" y="2858389"/>
                    <a:pt x="0" y="2723769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80046" y="6706641"/>
            <a:ext cx="7909620" cy="152400"/>
            <a:chOff x="0" y="0"/>
            <a:chExt cx="10546160" cy="203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546207" cy="203200"/>
            </a:xfrm>
            <a:custGeom>
              <a:avLst/>
              <a:gdLst/>
              <a:ahLst/>
              <a:cxnLst/>
              <a:rect l="l" t="t" r="r" b="b"/>
              <a:pathLst>
                <a:path w="1054620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444607" y="0"/>
                  </a:lnTo>
                  <a:cubicBezTo>
                    <a:pt x="10500740" y="0"/>
                    <a:pt x="10546207" y="45466"/>
                    <a:pt x="10546207" y="101600"/>
                  </a:cubicBezTo>
                  <a:cubicBezTo>
                    <a:pt x="10546207" y="157734"/>
                    <a:pt x="10500740" y="203200"/>
                    <a:pt x="1044460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572000" y="6281886"/>
            <a:ext cx="925711" cy="925711"/>
            <a:chOff x="0" y="0"/>
            <a:chExt cx="1234282" cy="123428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34313" cy="1234313"/>
            </a:xfrm>
            <a:custGeom>
              <a:avLst/>
              <a:gdLst/>
              <a:ahLst/>
              <a:cxnLst/>
              <a:rect l="l" t="t" r="r" b="b"/>
              <a:pathLst>
                <a:path w="1234313" h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4849714" y="6389489"/>
            <a:ext cx="370285" cy="58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6666" y="7487691"/>
            <a:ext cx="356592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Future Model Upgrade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6666" y="8025259"/>
            <a:ext cx="7216379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Explore XGBoost/GBM for improved performance.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298186" y="6744741"/>
            <a:ext cx="7909769" cy="2225725"/>
            <a:chOff x="0" y="0"/>
            <a:chExt cx="10546358" cy="296763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546334" cy="2967609"/>
            </a:xfrm>
            <a:custGeom>
              <a:avLst/>
              <a:gdLst/>
              <a:ahLst/>
              <a:cxnLst/>
              <a:rect l="l" t="t" r="r" b="b"/>
              <a:pathLst>
                <a:path w="10546334" h="296760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302494" y="0"/>
                  </a:lnTo>
                  <a:cubicBezTo>
                    <a:pt x="10437113" y="0"/>
                    <a:pt x="10546334" y="109220"/>
                    <a:pt x="10546334" y="243840"/>
                  </a:cubicBezTo>
                  <a:lnTo>
                    <a:pt x="10546334" y="2723769"/>
                  </a:lnTo>
                  <a:cubicBezTo>
                    <a:pt x="10546334" y="2858389"/>
                    <a:pt x="10437113" y="2967609"/>
                    <a:pt x="10302494" y="2967609"/>
                  </a:cubicBezTo>
                  <a:lnTo>
                    <a:pt x="243840" y="2967609"/>
                  </a:lnTo>
                  <a:cubicBezTo>
                    <a:pt x="109220" y="2967609"/>
                    <a:pt x="0" y="2858389"/>
                    <a:pt x="0" y="2723769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298186" y="6706641"/>
            <a:ext cx="7909769" cy="152400"/>
            <a:chOff x="0" y="0"/>
            <a:chExt cx="10546358" cy="2032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546334" cy="203200"/>
            </a:xfrm>
            <a:custGeom>
              <a:avLst/>
              <a:gdLst/>
              <a:ahLst/>
              <a:cxnLst/>
              <a:rect l="l" t="t" r="r" b="b"/>
              <a:pathLst>
                <a:path w="10546334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444734" y="0"/>
                  </a:lnTo>
                  <a:cubicBezTo>
                    <a:pt x="10500868" y="0"/>
                    <a:pt x="10546334" y="45466"/>
                    <a:pt x="10546334" y="101600"/>
                  </a:cubicBezTo>
                  <a:cubicBezTo>
                    <a:pt x="10546334" y="157734"/>
                    <a:pt x="10500868" y="203200"/>
                    <a:pt x="10444734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790140" y="6281886"/>
            <a:ext cx="925711" cy="925711"/>
            <a:chOff x="0" y="0"/>
            <a:chExt cx="1234282" cy="123428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234313" cy="1234313"/>
            </a:xfrm>
            <a:custGeom>
              <a:avLst/>
              <a:gdLst/>
              <a:ahLst/>
              <a:cxnLst/>
              <a:rect l="l" t="t" r="r" b="b"/>
              <a:pathLst>
                <a:path w="1234313" h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067854" y="6389489"/>
            <a:ext cx="370285" cy="58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644806" y="7487691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Dynamic Tuning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644806" y="8025259"/>
            <a:ext cx="7216528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Implement cutoff tuning and regular retraining.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121" y="3529331"/>
            <a:ext cx="5642372" cy="16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00EAFA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08479" y="1831408"/>
            <a:ext cx="7426892" cy="7426892"/>
            <a:chOff x="0" y="0"/>
            <a:chExt cx="10439797" cy="1043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39781" cy="10439781"/>
            </a:xfrm>
            <a:custGeom>
              <a:avLst/>
              <a:gdLst/>
              <a:ahLst/>
              <a:cxnLst/>
              <a:rect l="l" t="t" r="r" b="b"/>
              <a:pathLst>
                <a:path w="10439781" h="10439781">
                  <a:moveTo>
                    <a:pt x="0" y="0"/>
                  </a:moveTo>
                  <a:lnTo>
                    <a:pt x="10439781" y="0"/>
                  </a:lnTo>
                  <a:lnTo>
                    <a:pt x="10439781" y="10439781"/>
                  </a:lnTo>
                  <a:lnTo>
                    <a:pt x="0" y="10439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804" r="-68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8479" y="763021"/>
            <a:ext cx="12887403" cy="77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Data Overview: Dataset &amp; Key Variables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3151" y="2102495"/>
            <a:ext cx="7829848" cy="48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031" lvl="1" indent="-18851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~600 historical loan applications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29452" y="2650034"/>
            <a:ext cx="7829848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031" lvl="1" indent="-188515" algn="l">
              <a:lnSpc>
                <a:spcPts val="5074"/>
              </a:lnSpc>
              <a:buFont typeface="Arial"/>
              <a:buChar char="•"/>
            </a:pPr>
            <a:r>
              <a:rPr lang="en-US" sz="2499" b="1">
                <a:solidFill>
                  <a:srgbClr val="00EAFA"/>
                </a:solidFill>
                <a:latin typeface="Barlow Bold"/>
                <a:ea typeface="Barlow Bold"/>
                <a:cs typeface="Barlow Bold"/>
                <a:sym typeface="Barlow Bold"/>
              </a:rPr>
              <a:t>Target:</a:t>
            </a: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 Loan_Status (1 = Approved, 0 = Not Approved)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3151" y="3188048"/>
            <a:ext cx="7766149" cy="623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6872" lvl="1" indent="-188436" algn="l">
              <a:lnSpc>
                <a:spcPts val="6249"/>
              </a:lnSpc>
              <a:buFont typeface="Arial"/>
              <a:buChar char="•"/>
            </a:pPr>
            <a:r>
              <a:rPr lang="en-US" sz="2499" b="1">
                <a:solidFill>
                  <a:srgbClr val="00EAFA"/>
                </a:solidFill>
                <a:latin typeface="Barlow Bold"/>
                <a:ea typeface="Barlow Bold"/>
                <a:cs typeface="Barlow Bold"/>
                <a:sym typeface="Barlow Bold"/>
              </a:rPr>
              <a:t>Predictors include:</a:t>
            </a:r>
          </a:p>
          <a:p>
            <a:pPr marL="1079499" lvl="2" indent="-359833" algn="l">
              <a:lnSpc>
                <a:spcPts val="6249"/>
              </a:lnSpc>
              <a:buFont typeface="Arial"/>
              <a:buChar char="⚬"/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Demographics: Gender, Married, Education, Dependents, Self-Employed</a:t>
            </a:r>
          </a:p>
          <a:p>
            <a:pPr marL="1079499" lvl="2" indent="-359833" algn="l">
              <a:lnSpc>
                <a:spcPts val="6249"/>
              </a:lnSpc>
              <a:buFont typeface="Arial"/>
              <a:buChar char="⚬"/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Financials: ApplicantIncome, CoapplicantIncome, LoanAmount, Loan_Amount_Term</a:t>
            </a:r>
          </a:p>
          <a:p>
            <a:pPr marL="1079499" lvl="2" indent="-359833" algn="l">
              <a:lnSpc>
                <a:spcPts val="6249"/>
              </a:lnSpc>
              <a:buFont typeface="Arial"/>
              <a:buChar char="⚬"/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Risk indicators: Credit_History</a:t>
            </a:r>
          </a:p>
          <a:p>
            <a:pPr marL="1079499" lvl="2" indent="-359833" algn="l">
              <a:lnSpc>
                <a:spcPts val="6249"/>
              </a:lnSpc>
              <a:buFont typeface="Arial"/>
              <a:buChar char="⚬"/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Property_Area: Urban / Semiurban / Rural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36462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8837" y="971550"/>
            <a:ext cx="1605498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Preprocessing: Cleaning and Transformation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1392" y="2488212"/>
            <a:ext cx="423788" cy="58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4"/>
              </a:lnSpc>
            </a:pPr>
            <a:r>
              <a:rPr lang="en-US" sz="3000">
                <a:solidFill>
                  <a:srgbClr val="00EAFA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1392" y="3107932"/>
            <a:ext cx="5170289" cy="38100"/>
            <a:chOff x="0" y="0"/>
            <a:chExt cx="6893718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93687" cy="50800"/>
            </a:xfrm>
            <a:custGeom>
              <a:avLst/>
              <a:gdLst/>
              <a:ahLst/>
              <a:cxnLst/>
              <a:rect l="l" t="t" r="r" b="b"/>
              <a:pathLst>
                <a:path w="6893687" h="50800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31392" y="3309744"/>
            <a:ext cx="362530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Impute Missing Values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838" y="3875886"/>
            <a:ext cx="3562858" cy="25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1926" lvl="1" indent="-190963" algn="l">
              <a:lnSpc>
                <a:spcPts val="2885"/>
              </a:lnSpc>
              <a:buFont typeface="Arial"/>
              <a:buChar char="•"/>
            </a:pPr>
            <a:r>
              <a:rPr lang="en-US" sz="1768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Around 20% of values were missing.</a:t>
            </a:r>
          </a:p>
          <a:p>
            <a:pPr marL="381926" lvl="1" indent="-190963" algn="l">
              <a:lnSpc>
                <a:spcPts val="2885"/>
              </a:lnSpc>
              <a:buFont typeface="Arial"/>
              <a:buChar char="•"/>
            </a:pPr>
            <a:r>
              <a:rPr lang="en-US" sz="1768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Categorical filled using mode, numerical using median.</a:t>
            </a:r>
          </a:p>
          <a:p>
            <a:pPr marL="381926" lvl="1" indent="-190963" algn="l">
              <a:lnSpc>
                <a:spcPts val="2885"/>
              </a:lnSpc>
              <a:buFont typeface="Arial"/>
              <a:buChar char="•"/>
            </a:pPr>
            <a:r>
              <a:rPr lang="en-US" sz="1768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 Result: Missing values reduced to 0% with no loss of rows.</a:t>
            </a:r>
          </a:p>
          <a:p>
            <a:pPr algn="l">
              <a:lnSpc>
                <a:spcPts val="2886"/>
              </a:lnSpc>
            </a:pPr>
            <a:endParaRPr lang="en-US" sz="1768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10201" y="2488212"/>
            <a:ext cx="423788" cy="58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4"/>
              </a:lnSpc>
            </a:pPr>
            <a:r>
              <a:rPr lang="en-US" sz="3000">
                <a:solidFill>
                  <a:srgbClr val="00EAFA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610201" y="3107932"/>
            <a:ext cx="5170289" cy="38100"/>
            <a:chOff x="0" y="0"/>
            <a:chExt cx="6893718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93687" cy="50800"/>
            </a:xfrm>
            <a:custGeom>
              <a:avLst/>
              <a:gdLst/>
              <a:ahLst/>
              <a:cxnLst/>
              <a:rect l="l" t="t" r="r" b="b"/>
              <a:pathLst>
                <a:path w="6893687" h="50800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10201" y="3309744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Remove Loan_ID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0201" y="3866361"/>
            <a:ext cx="4794946" cy="147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93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No predictive value, removed for cleaner data.</a:t>
            </a:r>
          </a:p>
          <a:p>
            <a:pPr marL="388620" lvl="1" indent="-194310" algn="l">
              <a:lnSpc>
                <a:spcPts val="2935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Result: Reduced noise and improved model interpretability.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89011" y="2488212"/>
            <a:ext cx="423788" cy="58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4"/>
              </a:lnSpc>
            </a:pPr>
            <a:r>
              <a:rPr lang="en-US" sz="3000">
                <a:solidFill>
                  <a:srgbClr val="00EAFA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89011" y="3107932"/>
            <a:ext cx="5170289" cy="38100"/>
            <a:chOff x="0" y="0"/>
            <a:chExt cx="6893718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93687" cy="50800"/>
            </a:xfrm>
            <a:custGeom>
              <a:avLst/>
              <a:gdLst/>
              <a:ahLst/>
              <a:cxnLst/>
              <a:rect l="l" t="t" r="r" b="b"/>
              <a:pathLst>
                <a:path w="6893687" h="50800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089011" y="3309744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One-Hot Encode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89011" y="3866361"/>
            <a:ext cx="5170289" cy="110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935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Applied to Gender, Education, Property_Area.</a:t>
            </a:r>
          </a:p>
          <a:p>
            <a:pPr marL="388620" lvl="1" indent="-194310" algn="l">
              <a:lnSpc>
                <a:spcPts val="293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Result: Expanded feature space with 6 additional encoded variables.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9701" y="6544076"/>
            <a:ext cx="423788" cy="58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4"/>
              </a:lnSpc>
            </a:pPr>
            <a:r>
              <a:rPr lang="en-US" sz="3000">
                <a:solidFill>
                  <a:srgbClr val="00EAFA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1541" y="7315154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Binary Map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1541" y="7882637"/>
            <a:ext cx="7909620" cy="73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935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Married and Self-Employed mapped to 0/1.</a:t>
            </a:r>
          </a:p>
          <a:p>
            <a:pPr marL="388620" lvl="1" indent="-194310" algn="l">
              <a:lnSpc>
                <a:spcPts val="293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Result: Simplified categorical interpretation for linear models.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9201" y="6448048"/>
            <a:ext cx="872723" cy="58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4"/>
              </a:lnSpc>
            </a:pPr>
            <a:r>
              <a:rPr lang="en-US" sz="3000">
                <a:solidFill>
                  <a:srgbClr val="00EAFA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039201" y="7140207"/>
            <a:ext cx="7220099" cy="38100"/>
            <a:chOff x="0" y="0"/>
            <a:chExt cx="9626798" cy="50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626776" cy="50800"/>
            </a:xfrm>
            <a:custGeom>
              <a:avLst/>
              <a:gdLst/>
              <a:ahLst/>
              <a:cxnLst/>
              <a:rect l="l" t="t" r="r" b="b"/>
              <a:pathLst>
                <a:path w="9626776" h="50800">
                  <a:moveTo>
                    <a:pt x="0" y="0"/>
                  </a:moveTo>
                  <a:lnTo>
                    <a:pt x="9626776" y="0"/>
                  </a:lnTo>
                  <a:lnTo>
                    <a:pt x="962677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039201" y="7309052"/>
            <a:ext cx="486119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Scale Numerical Features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39201" y="7876535"/>
            <a:ext cx="7220099" cy="110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935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StandardScaler is used for consistent numerical ranges.</a:t>
            </a:r>
          </a:p>
          <a:p>
            <a:pPr marL="388620" lvl="1" indent="-194310" algn="l">
              <a:lnSpc>
                <a:spcPts val="2936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Result: Prevented high-magnitude features from dominating Logistic Regression.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31392" y="7184409"/>
            <a:ext cx="7909769" cy="38100"/>
            <a:chOff x="0" y="0"/>
            <a:chExt cx="10546358" cy="50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546334" cy="50800"/>
            </a:xfrm>
            <a:custGeom>
              <a:avLst/>
              <a:gdLst/>
              <a:ahLst/>
              <a:cxnLst/>
              <a:rect l="l" t="t" r="r" b="b"/>
              <a:pathLst>
                <a:path w="10546334" h="50800">
                  <a:moveTo>
                    <a:pt x="0" y="0"/>
                  </a:moveTo>
                  <a:lnTo>
                    <a:pt x="10546334" y="0"/>
                  </a:lnTo>
                  <a:lnTo>
                    <a:pt x="1054633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4526" y="718096"/>
            <a:ext cx="13007132" cy="77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Exploratory Analysis – Who Gets Approved?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4526" y="2064395"/>
            <a:ext cx="7829847" cy="767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8"/>
              </a:lnSpc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Key EDA Insights:</a:t>
            </a:r>
          </a:p>
          <a:p>
            <a:pPr marL="329764" lvl="1" indent="-164882" algn="l">
              <a:lnSpc>
                <a:spcPts val="4068"/>
              </a:lnSpc>
              <a:buFont typeface="Arial"/>
              <a:buChar char="•"/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Approval Distribution: ~68% approved, ~32% not approved → moderate imbalance.</a:t>
            </a:r>
          </a:p>
          <a:p>
            <a:pPr marL="329764" lvl="1" indent="-164882" algn="l">
              <a:lnSpc>
                <a:spcPts val="4068"/>
              </a:lnSpc>
              <a:buFont typeface="Arial"/>
              <a:buChar char="•"/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Credit History: Applicants with positive credit history show the highest approval rates.</a:t>
            </a:r>
          </a:p>
          <a:p>
            <a:pPr marL="329764" lvl="1" indent="-164882" algn="l">
              <a:lnSpc>
                <a:spcPts val="4068"/>
              </a:lnSpc>
              <a:buFont typeface="Arial"/>
              <a:buChar char="•"/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Property Area: Semiurban applicants have the highest approval rate, followed by Urban.</a:t>
            </a:r>
          </a:p>
          <a:p>
            <a:pPr marL="329764" lvl="1" indent="-164882" algn="l">
              <a:lnSpc>
                <a:spcPts val="4068"/>
              </a:lnSpc>
              <a:buFont typeface="Arial"/>
              <a:buChar char="•"/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Demographics: Married and graduate applicants show slightly higher approval likelihood.</a:t>
            </a:r>
          </a:p>
          <a:p>
            <a:pPr marL="329764" lvl="1" indent="-164882" algn="l">
              <a:lnSpc>
                <a:spcPts val="4068"/>
              </a:lnSpc>
              <a:buFont typeface="Arial"/>
              <a:buChar char="•"/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Income &amp; Loan Patterns: No strong linear relationship, but income is right-skewed with some outliers</a:t>
            </a:r>
          </a:p>
          <a:p>
            <a:pPr algn="l">
              <a:lnSpc>
                <a:spcPts val="4068"/>
              </a:lnSpc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Overall Takeaway:</a:t>
            </a:r>
          </a:p>
          <a:p>
            <a:pPr marL="329902" lvl="1" indent="-164951" algn="l">
              <a:lnSpc>
                <a:spcPts val="4068"/>
              </a:lnSpc>
              <a:buFont typeface="Arial"/>
              <a:buChar char="•"/>
            </a:pPr>
            <a:r>
              <a:rPr lang="en-US" sz="2187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 Approval is strongly driven by credit history and property area, with smaller effects from demographics.</a:t>
            </a:r>
          </a:p>
          <a:p>
            <a:pPr algn="l">
              <a:lnSpc>
                <a:spcPts val="4068"/>
              </a:lnSpc>
            </a:pPr>
            <a:endParaRPr lang="en-US" sz="2187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601200" y="1965021"/>
            <a:ext cx="6602237" cy="7502985"/>
          </a:xfrm>
          <a:custGeom>
            <a:avLst/>
            <a:gdLst/>
            <a:ahLst/>
            <a:cxnLst/>
            <a:rect l="l" t="t" r="r" b="b"/>
            <a:pathLst>
              <a:path w="6602237" h="7502985">
                <a:moveTo>
                  <a:pt x="0" y="0"/>
                </a:moveTo>
                <a:lnTo>
                  <a:pt x="6602237" y="0"/>
                </a:lnTo>
                <a:lnTo>
                  <a:pt x="6602237" y="7502985"/>
                </a:lnTo>
                <a:lnTo>
                  <a:pt x="0" y="7502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411049"/>
            <a:chOff x="0" y="0"/>
            <a:chExt cx="24384000" cy="138813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881399"/>
            </a:xfrm>
            <a:custGeom>
              <a:avLst/>
              <a:gdLst/>
              <a:ahLst/>
              <a:cxnLst/>
              <a:rect l="l" t="t" r="r" b="b"/>
              <a:pathLst>
                <a:path w="24384000" h="13881399">
                  <a:moveTo>
                    <a:pt x="0" y="0"/>
                  </a:moveTo>
                  <a:lnTo>
                    <a:pt x="24384000" y="0"/>
                  </a:lnTo>
                  <a:lnTo>
                    <a:pt x="24384000" y="13881399"/>
                  </a:lnTo>
                  <a:lnTo>
                    <a:pt x="0" y="13881399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850541"/>
            <a:ext cx="6074022" cy="2873029"/>
            <a:chOff x="0" y="0"/>
            <a:chExt cx="8098696" cy="383070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28347" cy="897732"/>
              <a:chOff x="0" y="0"/>
              <a:chExt cx="1128347" cy="89773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23944" y="19050"/>
                <a:ext cx="1080499" cy="859663"/>
              </a:xfrm>
              <a:custGeom>
                <a:avLst/>
                <a:gdLst/>
                <a:ahLst/>
                <a:cxnLst/>
                <a:rect l="l" t="t" r="r" b="b"/>
                <a:pathLst>
                  <a:path w="1080499" h="859663">
                    <a:moveTo>
                      <a:pt x="0" y="429768"/>
                    </a:moveTo>
                    <a:cubicBezTo>
                      <a:pt x="0" y="192405"/>
                      <a:pt x="241831" y="0"/>
                      <a:pt x="540169" y="0"/>
                    </a:cubicBezTo>
                    <a:cubicBezTo>
                      <a:pt x="838508" y="0"/>
                      <a:pt x="1080498" y="192405"/>
                      <a:pt x="1080498" y="429768"/>
                    </a:cubicBezTo>
                    <a:cubicBezTo>
                      <a:pt x="1080498" y="667131"/>
                      <a:pt x="838667" y="859663"/>
                      <a:pt x="540169" y="859663"/>
                    </a:cubicBezTo>
                    <a:cubicBezTo>
                      <a:pt x="241671" y="859663"/>
                      <a:pt x="0" y="667258"/>
                      <a:pt x="0" y="429768"/>
                    </a:cubicBezTo>
                    <a:close/>
                  </a:path>
                </a:pathLst>
              </a:custGeom>
              <a:solidFill>
                <a:srgbClr val="0A081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128378" cy="897636"/>
              </a:xfrm>
              <a:custGeom>
                <a:avLst/>
                <a:gdLst/>
                <a:ahLst/>
                <a:cxnLst/>
                <a:rect l="l" t="t" r="r" b="b"/>
                <a:pathLst>
                  <a:path w="1128378" h="897636">
                    <a:moveTo>
                      <a:pt x="0" y="448818"/>
                    </a:moveTo>
                    <a:cubicBezTo>
                      <a:pt x="0" y="200914"/>
                      <a:pt x="252526" y="0"/>
                      <a:pt x="564113" y="0"/>
                    </a:cubicBezTo>
                    <a:cubicBezTo>
                      <a:pt x="568583" y="0"/>
                      <a:pt x="573052" y="1016"/>
                      <a:pt x="576724" y="2921"/>
                    </a:cubicBezTo>
                    <a:lnTo>
                      <a:pt x="564113" y="19050"/>
                    </a:lnTo>
                    <a:lnTo>
                      <a:pt x="564113" y="0"/>
                    </a:lnTo>
                    <a:lnTo>
                      <a:pt x="564113" y="19050"/>
                    </a:lnTo>
                    <a:lnTo>
                      <a:pt x="564113" y="0"/>
                    </a:lnTo>
                    <a:cubicBezTo>
                      <a:pt x="875700" y="0"/>
                      <a:pt x="1128378" y="200914"/>
                      <a:pt x="1128378" y="448818"/>
                    </a:cubicBezTo>
                    <a:cubicBezTo>
                      <a:pt x="1128378" y="456057"/>
                      <a:pt x="1123278" y="462661"/>
                      <a:pt x="1115137" y="465836"/>
                    </a:cubicBezTo>
                    <a:lnTo>
                      <a:pt x="1104442" y="448818"/>
                    </a:lnTo>
                    <a:lnTo>
                      <a:pt x="1128378" y="448818"/>
                    </a:lnTo>
                    <a:cubicBezTo>
                      <a:pt x="1128378" y="696722"/>
                      <a:pt x="875860" y="897636"/>
                      <a:pt x="564273" y="897636"/>
                    </a:cubicBezTo>
                    <a:lnTo>
                      <a:pt x="564273" y="878586"/>
                    </a:lnTo>
                    <a:lnTo>
                      <a:pt x="564273" y="897636"/>
                    </a:lnTo>
                    <a:cubicBezTo>
                      <a:pt x="252526" y="897763"/>
                      <a:pt x="0" y="696722"/>
                      <a:pt x="0" y="448818"/>
                    </a:cubicBezTo>
                    <a:lnTo>
                      <a:pt x="23944" y="448818"/>
                    </a:lnTo>
                    <a:lnTo>
                      <a:pt x="0" y="448818"/>
                    </a:lnTo>
                    <a:moveTo>
                      <a:pt x="47887" y="448818"/>
                    </a:moveTo>
                    <a:lnTo>
                      <a:pt x="23944" y="448818"/>
                    </a:lnTo>
                    <a:lnTo>
                      <a:pt x="47887" y="448818"/>
                    </a:lnTo>
                    <a:cubicBezTo>
                      <a:pt x="47887" y="675767"/>
                      <a:pt x="279024" y="859663"/>
                      <a:pt x="564113" y="859663"/>
                    </a:cubicBezTo>
                    <a:cubicBezTo>
                      <a:pt x="849203" y="859663"/>
                      <a:pt x="1080499" y="675767"/>
                      <a:pt x="1080499" y="448818"/>
                    </a:cubicBezTo>
                    <a:cubicBezTo>
                      <a:pt x="1080499" y="441579"/>
                      <a:pt x="1085607" y="434975"/>
                      <a:pt x="1093748" y="431800"/>
                    </a:cubicBezTo>
                    <a:lnTo>
                      <a:pt x="1104442" y="448818"/>
                    </a:lnTo>
                    <a:lnTo>
                      <a:pt x="1080499" y="448818"/>
                    </a:lnTo>
                    <a:cubicBezTo>
                      <a:pt x="1080499" y="221996"/>
                      <a:pt x="849362" y="38100"/>
                      <a:pt x="564113" y="38100"/>
                    </a:cubicBezTo>
                    <a:cubicBezTo>
                      <a:pt x="559644" y="38100"/>
                      <a:pt x="555174" y="37084"/>
                      <a:pt x="551503" y="35179"/>
                    </a:cubicBezTo>
                    <a:lnTo>
                      <a:pt x="564113" y="19050"/>
                    </a:lnTo>
                    <a:lnTo>
                      <a:pt x="564113" y="38100"/>
                    </a:lnTo>
                    <a:cubicBezTo>
                      <a:pt x="279024" y="38100"/>
                      <a:pt x="47887" y="221996"/>
                      <a:pt x="47887" y="448818"/>
                    </a:cubicBezTo>
                    <a:close/>
                  </a:path>
                </a:pathLst>
              </a:custGeom>
              <a:solidFill>
                <a:srgbClr val="16FFB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84523" y="-28575"/>
              <a:ext cx="3636697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New Features: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84523" y="674290"/>
              <a:ext cx="6514173" cy="3156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799" lvl="1" indent="-215899" algn="l">
                <a:lnSpc>
                  <a:spcPts val="3165"/>
                </a:lnSpc>
                <a:buFont typeface="Arial"/>
                <a:buChar char="•"/>
              </a:pPr>
              <a:r>
                <a:rPr lang="en-US" sz="19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Engineered financial stability indicators:</a:t>
              </a:r>
            </a:p>
            <a:p>
              <a:pPr marL="431799" lvl="1" indent="-215899" algn="l">
                <a:lnSpc>
                  <a:spcPts val="3165"/>
                </a:lnSpc>
                <a:buFont typeface="Arial"/>
                <a:buChar char="•"/>
              </a:pPr>
              <a:r>
                <a:rPr lang="en-US" sz="19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Total_Income (overall earning capacity)</a:t>
              </a:r>
            </a:p>
            <a:p>
              <a:pPr marL="431799" lvl="1" indent="-215899" algn="l">
                <a:lnSpc>
                  <a:spcPts val="3165"/>
                </a:lnSpc>
                <a:buFont typeface="Arial"/>
                <a:buChar char="•"/>
              </a:pPr>
              <a:r>
                <a:rPr lang="en-US" sz="19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Balance_Income (disposable income after EMI)</a:t>
              </a:r>
            </a:p>
            <a:p>
              <a:pPr marL="431799" lvl="1" indent="-215899" algn="l">
                <a:lnSpc>
                  <a:spcPts val="3165"/>
                </a:lnSpc>
                <a:buFont typeface="Arial"/>
                <a:buChar char="•"/>
              </a:pPr>
              <a:r>
                <a:rPr lang="en-US" sz="19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These features better represent the true repayment ability of applicants.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944" y="158933"/>
              <a:ext cx="1072803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499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30113" y="1831491"/>
            <a:ext cx="3419627" cy="2471919"/>
            <a:chOff x="0" y="0"/>
            <a:chExt cx="4559503" cy="329589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91283" cy="897732"/>
              <a:chOff x="0" y="0"/>
              <a:chExt cx="591283" cy="89773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2547" y="19050"/>
                <a:ext cx="566209" cy="859663"/>
              </a:xfrm>
              <a:custGeom>
                <a:avLst/>
                <a:gdLst/>
                <a:ahLst/>
                <a:cxnLst/>
                <a:rect l="l" t="t" r="r" b="b"/>
                <a:pathLst>
                  <a:path w="566209" h="859663">
                    <a:moveTo>
                      <a:pt x="0" y="429768"/>
                    </a:moveTo>
                    <a:cubicBezTo>
                      <a:pt x="0" y="192405"/>
                      <a:pt x="126726" y="0"/>
                      <a:pt x="283063" y="0"/>
                    </a:cubicBezTo>
                    <a:cubicBezTo>
                      <a:pt x="439400" y="0"/>
                      <a:pt x="566209" y="192405"/>
                      <a:pt x="566209" y="429768"/>
                    </a:cubicBezTo>
                    <a:cubicBezTo>
                      <a:pt x="566209" y="667131"/>
                      <a:pt x="439484" y="859663"/>
                      <a:pt x="283063" y="859663"/>
                    </a:cubicBezTo>
                    <a:cubicBezTo>
                      <a:pt x="126642" y="859663"/>
                      <a:pt x="0" y="667258"/>
                      <a:pt x="0" y="429768"/>
                    </a:cubicBezTo>
                    <a:close/>
                  </a:path>
                </a:pathLst>
              </a:custGeom>
              <a:solidFill>
                <a:srgbClr val="0A081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591314" cy="897636"/>
              </a:xfrm>
              <a:custGeom>
                <a:avLst/>
                <a:gdLst/>
                <a:ahLst/>
                <a:cxnLst/>
                <a:rect l="l" t="t" r="r" b="b"/>
                <a:pathLst>
                  <a:path w="591314" h="897636">
                    <a:moveTo>
                      <a:pt x="0" y="448818"/>
                    </a:moveTo>
                    <a:cubicBezTo>
                      <a:pt x="0" y="200914"/>
                      <a:pt x="132330" y="0"/>
                      <a:pt x="295610" y="0"/>
                    </a:cubicBezTo>
                    <a:cubicBezTo>
                      <a:pt x="297952" y="0"/>
                      <a:pt x="300294" y="1016"/>
                      <a:pt x="302218" y="2921"/>
                    </a:cubicBezTo>
                    <a:lnTo>
                      <a:pt x="295610" y="19050"/>
                    </a:lnTo>
                    <a:lnTo>
                      <a:pt x="295610" y="0"/>
                    </a:lnTo>
                    <a:lnTo>
                      <a:pt x="295610" y="19050"/>
                    </a:lnTo>
                    <a:lnTo>
                      <a:pt x="295610" y="0"/>
                    </a:lnTo>
                    <a:cubicBezTo>
                      <a:pt x="458890" y="0"/>
                      <a:pt x="591314" y="200914"/>
                      <a:pt x="591314" y="448818"/>
                    </a:cubicBezTo>
                    <a:cubicBezTo>
                      <a:pt x="591314" y="456057"/>
                      <a:pt x="588627" y="462661"/>
                      <a:pt x="584361" y="465836"/>
                    </a:cubicBezTo>
                    <a:lnTo>
                      <a:pt x="578756" y="448818"/>
                    </a:lnTo>
                    <a:lnTo>
                      <a:pt x="591314" y="448818"/>
                    </a:lnTo>
                    <a:cubicBezTo>
                      <a:pt x="591314" y="696722"/>
                      <a:pt x="458973" y="897636"/>
                      <a:pt x="295694" y="897636"/>
                    </a:cubicBezTo>
                    <a:lnTo>
                      <a:pt x="295694" y="878586"/>
                    </a:lnTo>
                    <a:lnTo>
                      <a:pt x="295694" y="897636"/>
                    </a:lnTo>
                    <a:cubicBezTo>
                      <a:pt x="132330" y="897763"/>
                      <a:pt x="0" y="696722"/>
                      <a:pt x="0" y="448818"/>
                    </a:cubicBezTo>
                    <a:lnTo>
                      <a:pt x="12547" y="448818"/>
                    </a:lnTo>
                    <a:lnTo>
                      <a:pt x="0" y="448818"/>
                    </a:lnTo>
                    <a:moveTo>
                      <a:pt x="25094" y="448818"/>
                    </a:moveTo>
                    <a:lnTo>
                      <a:pt x="12547" y="448818"/>
                    </a:lnTo>
                    <a:lnTo>
                      <a:pt x="25094" y="448818"/>
                    </a:lnTo>
                    <a:cubicBezTo>
                      <a:pt x="25094" y="675767"/>
                      <a:pt x="146216" y="859663"/>
                      <a:pt x="295610" y="859663"/>
                    </a:cubicBezTo>
                    <a:cubicBezTo>
                      <a:pt x="445004" y="859663"/>
                      <a:pt x="566209" y="675767"/>
                      <a:pt x="566209" y="448818"/>
                    </a:cubicBezTo>
                    <a:cubicBezTo>
                      <a:pt x="566209" y="441579"/>
                      <a:pt x="568886" y="434975"/>
                      <a:pt x="573152" y="431800"/>
                    </a:cubicBezTo>
                    <a:lnTo>
                      <a:pt x="578756" y="448818"/>
                    </a:lnTo>
                    <a:lnTo>
                      <a:pt x="566209" y="448818"/>
                    </a:lnTo>
                    <a:cubicBezTo>
                      <a:pt x="566209" y="221996"/>
                      <a:pt x="445088" y="38100"/>
                      <a:pt x="295610" y="38100"/>
                    </a:cubicBezTo>
                    <a:cubicBezTo>
                      <a:pt x="293268" y="38100"/>
                      <a:pt x="290926" y="37084"/>
                      <a:pt x="289002" y="35179"/>
                    </a:cubicBezTo>
                    <a:lnTo>
                      <a:pt x="295610" y="19050"/>
                    </a:lnTo>
                    <a:lnTo>
                      <a:pt x="295610" y="38100"/>
                    </a:lnTo>
                    <a:cubicBezTo>
                      <a:pt x="146216" y="38100"/>
                      <a:pt x="25094" y="221996"/>
                      <a:pt x="25094" y="448818"/>
                    </a:cubicBezTo>
                    <a:close/>
                  </a:path>
                </a:pathLst>
              </a:custGeom>
              <a:solidFill>
                <a:srgbClr val="37A7E7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830331" y="-28575"/>
              <a:ext cx="3729172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Outlier Removal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30331" y="672876"/>
              <a:ext cx="3729172" cy="2623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799" lvl="1" indent="-215899" algn="l">
                <a:lnSpc>
                  <a:spcPts val="3165"/>
                </a:lnSpc>
                <a:buFont typeface="Arial"/>
                <a:buChar char="•"/>
              </a:pPr>
              <a:r>
                <a:rPr lang="en-US" sz="19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Applied Z-score &gt; 3 to detect and remove extreme values in income and loan amounts.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547" y="166748"/>
              <a:ext cx="562176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4"/>
                </a:lnSpc>
                <a:spcBef>
                  <a:spcPct val="0"/>
                </a:spcBef>
              </a:pPr>
              <a:r>
                <a:rPr lang="en-US" sz="2499" b="1" u="none" strike="noStrik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78416" y="1850541"/>
            <a:ext cx="4922602" cy="2472981"/>
            <a:chOff x="0" y="0"/>
            <a:chExt cx="6563469" cy="329730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97732" cy="897732"/>
              <a:chOff x="0" y="0"/>
              <a:chExt cx="897732" cy="89773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9050" y="19050"/>
                <a:ext cx="859663" cy="859663"/>
              </a:xfrm>
              <a:custGeom>
                <a:avLst/>
                <a:gdLst/>
                <a:ahLst/>
                <a:cxnLst/>
                <a:rect l="l" t="t" r="r" b="b"/>
                <a:pathLst>
                  <a:path w="859663" h="859663">
                    <a:moveTo>
                      <a:pt x="0" y="429768"/>
                    </a:moveTo>
                    <a:cubicBezTo>
                      <a:pt x="0" y="192405"/>
                      <a:pt x="192405" y="0"/>
                      <a:pt x="429768" y="0"/>
                    </a:cubicBezTo>
                    <a:cubicBezTo>
                      <a:pt x="667131" y="0"/>
                      <a:pt x="859663" y="192405"/>
                      <a:pt x="859663" y="429768"/>
                    </a:cubicBezTo>
                    <a:cubicBezTo>
                      <a:pt x="859663" y="667131"/>
                      <a:pt x="667258" y="859663"/>
                      <a:pt x="429768" y="859663"/>
                    </a:cubicBezTo>
                    <a:cubicBezTo>
                      <a:pt x="192278" y="859663"/>
                      <a:pt x="0" y="667258"/>
                      <a:pt x="0" y="429768"/>
                    </a:cubicBezTo>
                    <a:close/>
                  </a:path>
                </a:pathLst>
              </a:custGeom>
              <a:solidFill>
                <a:srgbClr val="0A081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897763" cy="897636"/>
              </a:xfrm>
              <a:custGeom>
                <a:avLst/>
                <a:gdLst/>
                <a:ahLst/>
                <a:cxnLst/>
                <a:rect l="l" t="t" r="r" b="b"/>
                <a:pathLst>
                  <a:path w="897763" h="897636">
                    <a:moveTo>
                      <a:pt x="0" y="448818"/>
                    </a:moveTo>
                    <a:cubicBezTo>
                      <a:pt x="0" y="200914"/>
                      <a:pt x="200914" y="0"/>
                      <a:pt x="448818" y="0"/>
                    </a:cubicBezTo>
                    <a:cubicBezTo>
                      <a:pt x="452374" y="0"/>
                      <a:pt x="455930" y="1016"/>
                      <a:pt x="458851" y="2921"/>
                    </a:cubicBezTo>
                    <a:lnTo>
                      <a:pt x="448818" y="19050"/>
                    </a:lnTo>
                    <a:lnTo>
                      <a:pt x="448818" y="0"/>
                    </a:lnTo>
                    <a:lnTo>
                      <a:pt x="448818" y="19050"/>
                    </a:lnTo>
                    <a:lnTo>
                      <a:pt x="448818" y="0"/>
                    </a:lnTo>
                    <a:cubicBezTo>
                      <a:pt x="696722" y="0"/>
                      <a:pt x="897763" y="200914"/>
                      <a:pt x="897763" y="448818"/>
                    </a:cubicBezTo>
                    <a:cubicBezTo>
                      <a:pt x="897763" y="456057"/>
                      <a:pt x="893699" y="462661"/>
                      <a:pt x="887222" y="465836"/>
                    </a:cubicBezTo>
                    <a:lnTo>
                      <a:pt x="878713" y="448818"/>
                    </a:lnTo>
                    <a:lnTo>
                      <a:pt x="897763" y="448818"/>
                    </a:lnTo>
                    <a:cubicBezTo>
                      <a:pt x="897763" y="696722"/>
                      <a:pt x="696849" y="897636"/>
                      <a:pt x="448945" y="897636"/>
                    </a:cubicBezTo>
                    <a:lnTo>
                      <a:pt x="448945" y="878586"/>
                    </a:lnTo>
                    <a:lnTo>
                      <a:pt x="448945" y="897636"/>
                    </a:lnTo>
                    <a:cubicBezTo>
                      <a:pt x="200914" y="897763"/>
                      <a:pt x="0" y="696722"/>
                      <a:pt x="0" y="448818"/>
                    </a:cubicBezTo>
                    <a:lnTo>
                      <a:pt x="19050" y="448818"/>
                    </a:lnTo>
                    <a:lnTo>
                      <a:pt x="0" y="448818"/>
                    </a:lnTo>
                    <a:moveTo>
                      <a:pt x="38100" y="448818"/>
                    </a:moveTo>
                    <a:lnTo>
                      <a:pt x="19050" y="448818"/>
                    </a:lnTo>
                    <a:lnTo>
                      <a:pt x="38100" y="448818"/>
                    </a:lnTo>
                    <a:cubicBezTo>
                      <a:pt x="38100" y="675767"/>
                      <a:pt x="221996" y="859663"/>
                      <a:pt x="448818" y="859663"/>
                    </a:cubicBezTo>
                    <a:cubicBezTo>
                      <a:pt x="675640" y="859663"/>
                      <a:pt x="859663" y="675767"/>
                      <a:pt x="859663" y="448818"/>
                    </a:cubicBezTo>
                    <a:cubicBezTo>
                      <a:pt x="859663" y="441579"/>
                      <a:pt x="863727" y="434975"/>
                      <a:pt x="870204" y="431800"/>
                    </a:cubicBezTo>
                    <a:lnTo>
                      <a:pt x="878713" y="448818"/>
                    </a:lnTo>
                    <a:lnTo>
                      <a:pt x="859663" y="448818"/>
                    </a:lnTo>
                    <a:cubicBezTo>
                      <a:pt x="859663" y="221996"/>
                      <a:pt x="675767" y="38100"/>
                      <a:pt x="448818" y="38100"/>
                    </a:cubicBezTo>
                    <a:cubicBezTo>
                      <a:pt x="445262" y="38100"/>
                      <a:pt x="441706" y="37084"/>
                      <a:pt x="438785" y="35179"/>
                    </a:cubicBezTo>
                    <a:lnTo>
                      <a:pt x="448818" y="19050"/>
                    </a:lnTo>
                    <a:lnTo>
                      <a:pt x="448818" y="38100"/>
                    </a:lnTo>
                    <a:cubicBezTo>
                      <a:pt x="221996" y="38100"/>
                      <a:pt x="38100" y="221996"/>
                      <a:pt x="38100" y="448818"/>
                    </a:cubicBezTo>
                    <a:close/>
                  </a:path>
                </a:pathLst>
              </a:custGeom>
              <a:solidFill>
                <a:srgbClr val="37A7E7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260673" y="-28575"/>
              <a:ext cx="4245570" cy="559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Noise Reduction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60673" y="674292"/>
              <a:ext cx="5302796" cy="2623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799" lvl="1" indent="-215899" algn="l">
                <a:lnSpc>
                  <a:spcPts val="3165"/>
                </a:lnSpc>
                <a:buFont typeface="Arial"/>
                <a:buChar char="•"/>
              </a:pPr>
              <a:r>
                <a:rPr lang="en-US" sz="19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Removed ~3.75% extreme records</a:t>
              </a:r>
            </a:p>
            <a:p>
              <a:pPr marL="431799" lvl="1" indent="-215899" algn="l">
                <a:lnSpc>
                  <a:spcPts val="3165"/>
                </a:lnSpc>
                <a:buFont typeface="Arial"/>
                <a:buChar char="•"/>
              </a:pPr>
              <a:r>
                <a:rPr lang="en-US" sz="19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 Increased model smoothness and reduced variance during training.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66748"/>
              <a:ext cx="853540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4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9374908" y="5080194"/>
            <a:ext cx="8331921" cy="4630496"/>
          </a:xfrm>
          <a:custGeom>
            <a:avLst/>
            <a:gdLst/>
            <a:ahLst/>
            <a:cxnLst/>
            <a:rect l="l" t="t" r="r" b="b"/>
            <a:pathLst>
              <a:path w="8331921" h="4630496">
                <a:moveTo>
                  <a:pt x="0" y="0"/>
                </a:moveTo>
                <a:lnTo>
                  <a:pt x="8331921" y="0"/>
                </a:lnTo>
                <a:lnTo>
                  <a:pt x="8331921" y="4630496"/>
                </a:lnTo>
                <a:lnTo>
                  <a:pt x="0" y="463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91" r="-22637" b="-8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42988" y="481853"/>
            <a:ext cx="16663841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 &amp; Outlier Handling</a:t>
            </a:r>
          </a:p>
        </p:txBody>
      </p:sp>
      <p:sp>
        <p:nvSpPr>
          <p:cNvPr id="29" name="Freeform 29"/>
          <p:cNvSpPr/>
          <p:nvPr/>
        </p:nvSpPr>
        <p:spPr>
          <a:xfrm>
            <a:off x="409578" y="5991317"/>
            <a:ext cx="8646055" cy="1934505"/>
          </a:xfrm>
          <a:custGeom>
            <a:avLst/>
            <a:gdLst/>
            <a:ahLst/>
            <a:cxnLst/>
            <a:rect l="l" t="t" r="r" b="b"/>
            <a:pathLst>
              <a:path w="8646055" h="1934505">
                <a:moveTo>
                  <a:pt x="0" y="0"/>
                </a:moveTo>
                <a:lnTo>
                  <a:pt x="8646055" y="0"/>
                </a:lnTo>
                <a:lnTo>
                  <a:pt x="8646055" y="1934505"/>
                </a:lnTo>
                <a:lnTo>
                  <a:pt x="0" y="1934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14425" y="2671090"/>
            <a:ext cx="6831054" cy="4423108"/>
          </a:xfrm>
          <a:custGeom>
            <a:avLst/>
            <a:gdLst/>
            <a:ahLst/>
            <a:cxnLst/>
            <a:rect l="l" t="t" r="r" b="b"/>
            <a:pathLst>
              <a:path w="6831054" h="4423108">
                <a:moveTo>
                  <a:pt x="0" y="0"/>
                </a:moveTo>
                <a:lnTo>
                  <a:pt x="6831054" y="0"/>
                </a:lnTo>
                <a:lnTo>
                  <a:pt x="6831054" y="4423107"/>
                </a:lnTo>
                <a:lnTo>
                  <a:pt x="0" y="4423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096203" y="2635349"/>
            <a:ext cx="6605701" cy="4458848"/>
          </a:xfrm>
          <a:custGeom>
            <a:avLst/>
            <a:gdLst/>
            <a:ahLst/>
            <a:cxnLst/>
            <a:rect l="l" t="t" r="r" b="b"/>
            <a:pathLst>
              <a:path w="6605701" h="4458848">
                <a:moveTo>
                  <a:pt x="0" y="0"/>
                </a:moveTo>
                <a:lnTo>
                  <a:pt x="6605701" y="0"/>
                </a:lnTo>
                <a:lnTo>
                  <a:pt x="6605701" y="4458848"/>
                </a:lnTo>
                <a:lnTo>
                  <a:pt x="0" y="4458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384126"/>
            <a:ext cx="12580357" cy="77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Correlation Matrix Analysis: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1852" y="7437097"/>
            <a:ext cx="5569539" cy="238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Correlation Findings</a:t>
            </a:r>
          </a:p>
          <a:p>
            <a:pPr marL="271348" lvl="1" indent="-135674" algn="l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High correlation (r &gt; 0.85) between:</a:t>
            </a:r>
          </a:p>
          <a:p>
            <a:pPr marL="271348" lvl="1" indent="-135674" algn="l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ApplicantIncome ↔ Total_Income</a:t>
            </a:r>
          </a:p>
          <a:p>
            <a:pPr marL="271348" lvl="1" indent="-135674" algn="l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Total_Income ↔ Balance_Income</a:t>
            </a:r>
          </a:p>
          <a:p>
            <a:pPr algn="l">
              <a:lnSpc>
                <a:spcPts val="3869"/>
              </a:lnSpc>
            </a:pPr>
            <a:endParaRPr lang="en-US" sz="1800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7398997"/>
            <a:ext cx="6557904" cy="286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Decision:</a:t>
            </a:r>
          </a:p>
          <a:p>
            <a:pPr algn="l">
              <a:lnSpc>
                <a:spcPts val="3869"/>
              </a:lnSpc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We kept all three income features because:</a:t>
            </a:r>
          </a:p>
          <a:p>
            <a:pPr marL="271348" lvl="1" indent="-135674" algn="l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They represent distinct financial meanings</a:t>
            </a:r>
          </a:p>
          <a:p>
            <a:pPr marL="271348" lvl="1" indent="-135674" algn="l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Tree-based models are robust to multicollinearity</a:t>
            </a:r>
          </a:p>
          <a:p>
            <a:pPr marL="271348" lvl="1" indent="-135674" algn="l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Removing them would reduce the financial signal</a:t>
            </a:r>
          </a:p>
          <a:p>
            <a:pPr algn="l">
              <a:lnSpc>
                <a:spcPts val="3869"/>
              </a:lnSpc>
            </a:pPr>
            <a:endParaRPr lang="en-US" sz="1800">
              <a:solidFill>
                <a:srgbClr val="00EAF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7336" y="2150821"/>
            <a:ext cx="5300475" cy="1837940"/>
            <a:chOff x="0" y="0"/>
            <a:chExt cx="7067300" cy="245058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05530" cy="1345385"/>
              <a:chOff x="0" y="0"/>
              <a:chExt cx="1336278" cy="19853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9050" y="19050"/>
                <a:ext cx="1298194" cy="1947291"/>
              </a:xfrm>
              <a:custGeom>
                <a:avLst/>
                <a:gdLst/>
                <a:ahLst/>
                <a:cxnLst/>
                <a:rect l="l" t="t" r="r" b="b"/>
                <a:pathLst>
                  <a:path w="1298194" h="1947291">
                    <a:moveTo>
                      <a:pt x="0" y="655320"/>
                    </a:moveTo>
                    <a:cubicBezTo>
                      <a:pt x="0" y="293370"/>
                      <a:pt x="290576" y="0"/>
                      <a:pt x="649097" y="0"/>
                    </a:cubicBezTo>
                    <a:cubicBezTo>
                      <a:pt x="1007618" y="0"/>
                      <a:pt x="1298194" y="293370"/>
                      <a:pt x="1298194" y="655320"/>
                    </a:cubicBezTo>
                    <a:lnTo>
                      <a:pt x="1298194" y="1291971"/>
                    </a:lnTo>
                    <a:cubicBezTo>
                      <a:pt x="1298194" y="1653921"/>
                      <a:pt x="1007618" y="1947291"/>
                      <a:pt x="649097" y="1947291"/>
                    </a:cubicBezTo>
                    <a:cubicBezTo>
                      <a:pt x="290576" y="1947291"/>
                      <a:pt x="0" y="1653921"/>
                      <a:pt x="0" y="1291971"/>
                    </a:cubicBezTo>
                    <a:close/>
                  </a:path>
                </a:pathLst>
              </a:custGeom>
              <a:solidFill>
                <a:srgbClr val="0A081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336294" cy="1985391"/>
              </a:xfrm>
              <a:custGeom>
                <a:avLst/>
                <a:gdLst/>
                <a:ahLst/>
                <a:cxnLst/>
                <a:rect l="l" t="t" r="r" b="b"/>
                <a:pathLst>
                  <a:path w="1336294" h="1985391">
                    <a:moveTo>
                      <a:pt x="0" y="674370"/>
                    </a:moveTo>
                    <a:cubicBezTo>
                      <a:pt x="0" y="302133"/>
                      <a:pt x="298958" y="0"/>
                      <a:pt x="668147" y="0"/>
                    </a:cubicBezTo>
                    <a:cubicBezTo>
                      <a:pt x="671703" y="0"/>
                      <a:pt x="675259" y="1016"/>
                      <a:pt x="678180" y="2921"/>
                    </a:cubicBezTo>
                    <a:lnTo>
                      <a:pt x="668147" y="19050"/>
                    </a:lnTo>
                    <a:lnTo>
                      <a:pt x="668147" y="0"/>
                    </a:lnTo>
                    <a:lnTo>
                      <a:pt x="668147" y="19050"/>
                    </a:lnTo>
                    <a:lnTo>
                      <a:pt x="668147" y="0"/>
                    </a:lnTo>
                    <a:cubicBezTo>
                      <a:pt x="1037336" y="0"/>
                      <a:pt x="1336294" y="302133"/>
                      <a:pt x="1336294" y="674370"/>
                    </a:cubicBezTo>
                    <a:lnTo>
                      <a:pt x="1336294" y="1311021"/>
                    </a:lnTo>
                    <a:lnTo>
                      <a:pt x="1317244" y="1311021"/>
                    </a:lnTo>
                    <a:lnTo>
                      <a:pt x="1336294" y="1311021"/>
                    </a:lnTo>
                    <a:cubicBezTo>
                      <a:pt x="1336294" y="1683258"/>
                      <a:pt x="1037336" y="1985391"/>
                      <a:pt x="668147" y="1985391"/>
                    </a:cubicBezTo>
                    <a:lnTo>
                      <a:pt x="668147" y="1966341"/>
                    </a:lnTo>
                    <a:lnTo>
                      <a:pt x="668147" y="1985391"/>
                    </a:lnTo>
                    <a:cubicBezTo>
                      <a:pt x="298958" y="1985391"/>
                      <a:pt x="0" y="1683258"/>
                      <a:pt x="0" y="1311021"/>
                    </a:cubicBezTo>
                    <a:lnTo>
                      <a:pt x="0" y="674370"/>
                    </a:lnTo>
                    <a:lnTo>
                      <a:pt x="19050" y="674370"/>
                    </a:lnTo>
                    <a:lnTo>
                      <a:pt x="0" y="674370"/>
                    </a:lnTo>
                    <a:moveTo>
                      <a:pt x="38100" y="674370"/>
                    </a:moveTo>
                    <a:lnTo>
                      <a:pt x="38100" y="1311021"/>
                    </a:lnTo>
                    <a:lnTo>
                      <a:pt x="19050" y="1311021"/>
                    </a:lnTo>
                    <a:lnTo>
                      <a:pt x="38100" y="1311021"/>
                    </a:lnTo>
                    <a:cubicBezTo>
                      <a:pt x="38100" y="1662557"/>
                      <a:pt x="320294" y="1947291"/>
                      <a:pt x="668147" y="1947291"/>
                    </a:cubicBezTo>
                    <a:cubicBezTo>
                      <a:pt x="1016000" y="1947291"/>
                      <a:pt x="1298194" y="1662557"/>
                      <a:pt x="1298194" y="1311021"/>
                    </a:cubicBezTo>
                    <a:lnTo>
                      <a:pt x="1298194" y="674370"/>
                    </a:lnTo>
                    <a:lnTo>
                      <a:pt x="1317244" y="674370"/>
                    </a:lnTo>
                    <a:lnTo>
                      <a:pt x="1298194" y="674370"/>
                    </a:lnTo>
                    <a:cubicBezTo>
                      <a:pt x="1298194" y="322834"/>
                      <a:pt x="1015873" y="38100"/>
                      <a:pt x="668147" y="38100"/>
                    </a:cubicBezTo>
                    <a:cubicBezTo>
                      <a:pt x="664591" y="38100"/>
                      <a:pt x="661035" y="37084"/>
                      <a:pt x="658114" y="35179"/>
                    </a:cubicBezTo>
                    <a:lnTo>
                      <a:pt x="668147" y="19050"/>
                    </a:lnTo>
                    <a:lnTo>
                      <a:pt x="668147" y="38100"/>
                    </a:lnTo>
                    <a:cubicBezTo>
                      <a:pt x="320294" y="38100"/>
                      <a:pt x="38100" y="322834"/>
                      <a:pt x="38100" y="674370"/>
                    </a:cubicBezTo>
                    <a:close/>
                  </a:path>
                </a:pathLst>
              </a:custGeom>
              <a:solidFill>
                <a:srgbClr val="16FFB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50516" y="439414"/>
              <a:ext cx="241550" cy="479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4"/>
                </a:lnSpc>
              </a:pPr>
              <a:r>
                <a:rPr lang="en-US" sz="2564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01659" y="-28575"/>
              <a:ext cx="5565641" cy="567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5"/>
                </a:lnSpc>
              </a:pPr>
              <a:r>
                <a:rPr lang="en-US" sz="2676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Original Target Imbalance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01659" y="683599"/>
              <a:ext cx="5565641" cy="176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2"/>
                </a:lnSpc>
              </a:pPr>
              <a:r>
                <a:rPr lang="en-US" sz="2230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68% approved, 32% not approved. Risk of models over-predicting "Approve."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84899" y="2117790"/>
            <a:ext cx="4660685" cy="1870970"/>
            <a:chOff x="0" y="0"/>
            <a:chExt cx="6214247" cy="24946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722817" cy="1428048"/>
              <a:chOff x="0" y="0"/>
              <a:chExt cx="1004907" cy="198536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326" y="19050"/>
                <a:ext cx="976267" cy="1947291"/>
              </a:xfrm>
              <a:custGeom>
                <a:avLst/>
                <a:gdLst/>
                <a:ahLst/>
                <a:cxnLst/>
                <a:rect l="l" t="t" r="r" b="b"/>
                <a:pathLst>
                  <a:path w="976267" h="1947291">
                    <a:moveTo>
                      <a:pt x="0" y="655320"/>
                    </a:moveTo>
                    <a:cubicBezTo>
                      <a:pt x="0" y="293370"/>
                      <a:pt x="218519" y="0"/>
                      <a:pt x="488134" y="0"/>
                    </a:cubicBezTo>
                    <a:cubicBezTo>
                      <a:pt x="757748" y="0"/>
                      <a:pt x="976267" y="293370"/>
                      <a:pt x="976267" y="655320"/>
                    </a:cubicBezTo>
                    <a:lnTo>
                      <a:pt x="976267" y="1291971"/>
                    </a:lnTo>
                    <a:cubicBezTo>
                      <a:pt x="976267" y="1653921"/>
                      <a:pt x="757748" y="1947291"/>
                      <a:pt x="488134" y="1947291"/>
                    </a:cubicBezTo>
                    <a:cubicBezTo>
                      <a:pt x="218519" y="1947291"/>
                      <a:pt x="0" y="1653921"/>
                      <a:pt x="0" y="1291971"/>
                    </a:cubicBezTo>
                    <a:close/>
                  </a:path>
                </a:pathLst>
              </a:custGeom>
              <a:solidFill>
                <a:srgbClr val="0A081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004923" cy="1985391"/>
              </a:xfrm>
              <a:custGeom>
                <a:avLst/>
                <a:gdLst/>
                <a:ahLst/>
                <a:cxnLst/>
                <a:rect l="l" t="t" r="r" b="b"/>
                <a:pathLst>
                  <a:path w="1004923" h="1985391">
                    <a:moveTo>
                      <a:pt x="0" y="674370"/>
                    </a:moveTo>
                    <a:cubicBezTo>
                      <a:pt x="0" y="302133"/>
                      <a:pt x="224822" y="0"/>
                      <a:pt x="502460" y="0"/>
                    </a:cubicBezTo>
                    <a:cubicBezTo>
                      <a:pt x="505134" y="0"/>
                      <a:pt x="507808" y="1016"/>
                      <a:pt x="510005" y="2921"/>
                    </a:cubicBezTo>
                    <a:lnTo>
                      <a:pt x="502460" y="19050"/>
                    </a:lnTo>
                    <a:lnTo>
                      <a:pt x="502460" y="0"/>
                    </a:lnTo>
                    <a:lnTo>
                      <a:pt x="502460" y="19050"/>
                    </a:lnTo>
                    <a:lnTo>
                      <a:pt x="502460" y="0"/>
                    </a:lnTo>
                    <a:cubicBezTo>
                      <a:pt x="780097" y="0"/>
                      <a:pt x="1004923" y="302133"/>
                      <a:pt x="1004923" y="674370"/>
                    </a:cubicBezTo>
                    <a:lnTo>
                      <a:pt x="1004923" y="1311021"/>
                    </a:lnTo>
                    <a:lnTo>
                      <a:pt x="990593" y="1311021"/>
                    </a:lnTo>
                    <a:lnTo>
                      <a:pt x="1004923" y="1311021"/>
                    </a:lnTo>
                    <a:cubicBezTo>
                      <a:pt x="1004923" y="1683258"/>
                      <a:pt x="780097" y="1985391"/>
                      <a:pt x="502460" y="1985391"/>
                    </a:cubicBezTo>
                    <a:lnTo>
                      <a:pt x="502460" y="1966341"/>
                    </a:lnTo>
                    <a:lnTo>
                      <a:pt x="502460" y="1985391"/>
                    </a:lnTo>
                    <a:cubicBezTo>
                      <a:pt x="224822" y="1985391"/>
                      <a:pt x="0" y="1683258"/>
                      <a:pt x="0" y="1311021"/>
                    </a:cubicBezTo>
                    <a:lnTo>
                      <a:pt x="0" y="674370"/>
                    </a:lnTo>
                    <a:lnTo>
                      <a:pt x="14326" y="674370"/>
                    </a:lnTo>
                    <a:lnTo>
                      <a:pt x="0" y="674370"/>
                    </a:lnTo>
                    <a:moveTo>
                      <a:pt x="28652" y="674370"/>
                    </a:moveTo>
                    <a:lnTo>
                      <a:pt x="28652" y="1311021"/>
                    </a:lnTo>
                    <a:lnTo>
                      <a:pt x="14326" y="1311021"/>
                    </a:lnTo>
                    <a:lnTo>
                      <a:pt x="28652" y="1311021"/>
                    </a:lnTo>
                    <a:cubicBezTo>
                      <a:pt x="28652" y="1662557"/>
                      <a:pt x="240867" y="1947291"/>
                      <a:pt x="502460" y="1947291"/>
                    </a:cubicBezTo>
                    <a:cubicBezTo>
                      <a:pt x="764052" y="1947291"/>
                      <a:pt x="976267" y="1662557"/>
                      <a:pt x="976267" y="1311021"/>
                    </a:cubicBezTo>
                    <a:lnTo>
                      <a:pt x="976267" y="674370"/>
                    </a:lnTo>
                    <a:lnTo>
                      <a:pt x="990593" y="674370"/>
                    </a:lnTo>
                    <a:lnTo>
                      <a:pt x="976267" y="674370"/>
                    </a:lnTo>
                    <a:cubicBezTo>
                      <a:pt x="976267" y="322834"/>
                      <a:pt x="763956" y="38100"/>
                      <a:pt x="502460" y="38100"/>
                    </a:cubicBezTo>
                    <a:cubicBezTo>
                      <a:pt x="499785" y="38100"/>
                      <a:pt x="497111" y="37084"/>
                      <a:pt x="494915" y="35179"/>
                    </a:cubicBezTo>
                    <a:lnTo>
                      <a:pt x="502460" y="19050"/>
                    </a:lnTo>
                    <a:lnTo>
                      <a:pt x="502460" y="38100"/>
                    </a:lnTo>
                    <a:cubicBezTo>
                      <a:pt x="240867" y="38100"/>
                      <a:pt x="28652" y="322834"/>
                      <a:pt x="28652" y="674370"/>
                    </a:cubicBezTo>
                    <a:close/>
                  </a:path>
                </a:pathLst>
              </a:custGeom>
              <a:solidFill>
                <a:srgbClr val="29DDDA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64037" y="471666"/>
              <a:ext cx="20362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4"/>
                </a:lnSpc>
              </a:pPr>
              <a:r>
                <a:rPr lang="en-US" sz="2874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45611" y="47625"/>
              <a:ext cx="2541001" cy="632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05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Approach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45611" y="863012"/>
              <a:ext cx="4968636" cy="1631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5241" lvl="1" indent="-222621" algn="l">
                <a:lnSpc>
                  <a:spcPts val="3367"/>
                </a:lnSpc>
                <a:buFont typeface="Arial"/>
                <a:buChar char="•"/>
              </a:pPr>
              <a:r>
                <a:rPr lang="en-US" sz="2062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Train–test split (70:30)</a:t>
              </a:r>
            </a:p>
            <a:p>
              <a:pPr marL="445241" lvl="1" indent="-222621" algn="l">
                <a:lnSpc>
                  <a:spcPts val="3368"/>
                </a:lnSpc>
                <a:buFont typeface="Arial"/>
                <a:buChar char="•"/>
              </a:pPr>
              <a:r>
                <a:rPr lang="en-US" sz="2062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Applied SMOTE on training data only.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150384" y="2015397"/>
            <a:ext cx="5967126" cy="2108788"/>
            <a:chOff x="0" y="0"/>
            <a:chExt cx="7956169" cy="281171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15065" cy="1508127"/>
              <a:chOff x="0" y="0"/>
              <a:chExt cx="1336278" cy="198536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9050" y="19050"/>
                <a:ext cx="1298194" cy="1947291"/>
              </a:xfrm>
              <a:custGeom>
                <a:avLst/>
                <a:gdLst/>
                <a:ahLst/>
                <a:cxnLst/>
                <a:rect l="l" t="t" r="r" b="b"/>
                <a:pathLst>
                  <a:path w="1298194" h="1947291">
                    <a:moveTo>
                      <a:pt x="0" y="655320"/>
                    </a:moveTo>
                    <a:cubicBezTo>
                      <a:pt x="0" y="293370"/>
                      <a:pt x="290576" y="0"/>
                      <a:pt x="649097" y="0"/>
                    </a:cubicBezTo>
                    <a:cubicBezTo>
                      <a:pt x="1007618" y="0"/>
                      <a:pt x="1298194" y="293370"/>
                      <a:pt x="1298194" y="655320"/>
                    </a:cubicBezTo>
                    <a:lnTo>
                      <a:pt x="1298194" y="1291971"/>
                    </a:lnTo>
                    <a:cubicBezTo>
                      <a:pt x="1298194" y="1653921"/>
                      <a:pt x="1007618" y="1947291"/>
                      <a:pt x="649097" y="1947291"/>
                    </a:cubicBezTo>
                    <a:cubicBezTo>
                      <a:pt x="290576" y="1947291"/>
                      <a:pt x="0" y="1653921"/>
                      <a:pt x="0" y="1291971"/>
                    </a:cubicBezTo>
                    <a:close/>
                  </a:path>
                </a:pathLst>
              </a:custGeom>
              <a:solidFill>
                <a:srgbClr val="0A081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336294" cy="1985391"/>
              </a:xfrm>
              <a:custGeom>
                <a:avLst/>
                <a:gdLst/>
                <a:ahLst/>
                <a:cxnLst/>
                <a:rect l="l" t="t" r="r" b="b"/>
                <a:pathLst>
                  <a:path w="1336294" h="1985391">
                    <a:moveTo>
                      <a:pt x="0" y="674370"/>
                    </a:moveTo>
                    <a:cubicBezTo>
                      <a:pt x="0" y="302133"/>
                      <a:pt x="298958" y="0"/>
                      <a:pt x="668147" y="0"/>
                    </a:cubicBezTo>
                    <a:cubicBezTo>
                      <a:pt x="671703" y="0"/>
                      <a:pt x="675259" y="1016"/>
                      <a:pt x="678180" y="2921"/>
                    </a:cubicBezTo>
                    <a:lnTo>
                      <a:pt x="668147" y="19050"/>
                    </a:lnTo>
                    <a:lnTo>
                      <a:pt x="668147" y="0"/>
                    </a:lnTo>
                    <a:lnTo>
                      <a:pt x="668147" y="19050"/>
                    </a:lnTo>
                    <a:lnTo>
                      <a:pt x="668147" y="0"/>
                    </a:lnTo>
                    <a:cubicBezTo>
                      <a:pt x="1037336" y="0"/>
                      <a:pt x="1336294" y="302133"/>
                      <a:pt x="1336294" y="674370"/>
                    </a:cubicBezTo>
                    <a:lnTo>
                      <a:pt x="1336294" y="1311021"/>
                    </a:lnTo>
                    <a:lnTo>
                      <a:pt x="1317244" y="1311021"/>
                    </a:lnTo>
                    <a:lnTo>
                      <a:pt x="1336294" y="1311021"/>
                    </a:lnTo>
                    <a:cubicBezTo>
                      <a:pt x="1336294" y="1683258"/>
                      <a:pt x="1037336" y="1985391"/>
                      <a:pt x="668147" y="1985391"/>
                    </a:cubicBezTo>
                    <a:lnTo>
                      <a:pt x="668147" y="1966341"/>
                    </a:lnTo>
                    <a:lnTo>
                      <a:pt x="668147" y="1985391"/>
                    </a:lnTo>
                    <a:cubicBezTo>
                      <a:pt x="298958" y="1985391"/>
                      <a:pt x="0" y="1683258"/>
                      <a:pt x="0" y="1311021"/>
                    </a:cubicBezTo>
                    <a:lnTo>
                      <a:pt x="0" y="674370"/>
                    </a:lnTo>
                    <a:lnTo>
                      <a:pt x="19050" y="674370"/>
                    </a:lnTo>
                    <a:lnTo>
                      <a:pt x="0" y="674370"/>
                    </a:lnTo>
                    <a:moveTo>
                      <a:pt x="38100" y="674370"/>
                    </a:moveTo>
                    <a:lnTo>
                      <a:pt x="38100" y="1311021"/>
                    </a:lnTo>
                    <a:lnTo>
                      <a:pt x="19050" y="1311021"/>
                    </a:lnTo>
                    <a:lnTo>
                      <a:pt x="38100" y="1311021"/>
                    </a:lnTo>
                    <a:cubicBezTo>
                      <a:pt x="38100" y="1662557"/>
                      <a:pt x="320294" y="1947291"/>
                      <a:pt x="668147" y="1947291"/>
                    </a:cubicBezTo>
                    <a:cubicBezTo>
                      <a:pt x="1016000" y="1947291"/>
                      <a:pt x="1298194" y="1662557"/>
                      <a:pt x="1298194" y="1311021"/>
                    </a:cubicBezTo>
                    <a:lnTo>
                      <a:pt x="1298194" y="674370"/>
                    </a:lnTo>
                    <a:lnTo>
                      <a:pt x="1317244" y="674370"/>
                    </a:lnTo>
                    <a:lnTo>
                      <a:pt x="1298194" y="674370"/>
                    </a:lnTo>
                    <a:cubicBezTo>
                      <a:pt x="1298194" y="322834"/>
                      <a:pt x="1015873" y="38100"/>
                      <a:pt x="668147" y="38100"/>
                    </a:cubicBezTo>
                    <a:cubicBezTo>
                      <a:pt x="664591" y="38100"/>
                      <a:pt x="661035" y="37084"/>
                      <a:pt x="658114" y="35179"/>
                    </a:cubicBezTo>
                    <a:lnTo>
                      <a:pt x="668147" y="19050"/>
                    </a:lnTo>
                    <a:lnTo>
                      <a:pt x="668147" y="38100"/>
                    </a:lnTo>
                    <a:cubicBezTo>
                      <a:pt x="320294" y="38100"/>
                      <a:pt x="38100" y="322834"/>
                      <a:pt x="38100" y="674370"/>
                    </a:cubicBezTo>
                    <a:close/>
                  </a:path>
                </a:pathLst>
              </a:custGeom>
              <a:solidFill>
                <a:srgbClr val="37A7E7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66245" y="487363"/>
              <a:ext cx="282575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b="1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45053" y="39435"/>
              <a:ext cx="5335290" cy="632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05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00EAF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Balanced Training Set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45053" y="823461"/>
              <a:ext cx="6411115" cy="1988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83"/>
                </a:lnSpc>
              </a:pPr>
              <a:r>
                <a:rPr lang="en-US" sz="2499">
                  <a:solidFill>
                    <a:srgbClr val="00EAFA"/>
                  </a:solidFill>
                  <a:latin typeface="Barlow"/>
                  <a:ea typeface="Barlow"/>
                  <a:cs typeface="Barlow"/>
                  <a:sym typeface="Barlow"/>
                </a:rPr>
                <a:t>Training set balanced to 50% approved / 50% not approved for fair model learning.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577336" y="4873928"/>
            <a:ext cx="7166393" cy="5049062"/>
          </a:xfrm>
          <a:custGeom>
            <a:avLst/>
            <a:gdLst/>
            <a:ahLst/>
            <a:cxnLst/>
            <a:rect l="l" t="t" r="r" b="b"/>
            <a:pathLst>
              <a:path w="7166393" h="5049062">
                <a:moveTo>
                  <a:pt x="0" y="0"/>
                </a:moveTo>
                <a:lnTo>
                  <a:pt x="7166393" y="0"/>
                </a:lnTo>
                <a:lnTo>
                  <a:pt x="7166393" y="5049063"/>
                </a:lnTo>
                <a:lnTo>
                  <a:pt x="0" y="5049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72" r="-5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040061" y="4873928"/>
            <a:ext cx="8219239" cy="5049062"/>
          </a:xfrm>
          <a:custGeom>
            <a:avLst/>
            <a:gdLst/>
            <a:ahLst/>
            <a:cxnLst/>
            <a:rect l="l" t="t" r="r" b="b"/>
            <a:pathLst>
              <a:path w="8219239" h="5049062">
                <a:moveTo>
                  <a:pt x="0" y="0"/>
                </a:moveTo>
                <a:lnTo>
                  <a:pt x="8219239" y="0"/>
                </a:lnTo>
                <a:lnTo>
                  <a:pt x="8219239" y="5049063"/>
                </a:lnTo>
                <a:lnTo>
                  <a:pt x="0" y="5049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39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852020" y="803033"/>
            <a:ext cx="13854580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62"/>
              </a:lnSpc>
              <a:spcBef>
                <a:spcPct val="0"/>
              </a:spcBef>
            </a:pPr>
            <a:r>
              <a:rPr lang="en-US" sz="5250" b="1" u="none" strike="noStrike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Addressing Class Imbalance with SMOTE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2359" r="-623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4524" y="2016621"/>
            <a:ext cx="10000952" cy="1475631"/>
            <a:chOff x="0" y="0"/>
            <a:chExt cx="13334603" cy="19675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34619" cy="1967484"/>
            </a:xfrm>
            <a:custGeom>
              <a:avLst/>
              <a:gdLst/>
              <a:ahLst/>
              <a:cxnLst/>
              <a:rect l="l" t="t" r="r" b="b"/>
              <a:pathLst>
                <a:path w="13334619" h="196748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51738" y="0"/>
                  </a:lnTo>
                  <a:cubicBezTo>
                    <a:pt x="13252703" y="0"/>
                    <a:pt x="13334619" y="81915"/>
                    <a:pt x="13334619" y="182880"/>
                  </a:cubicBezTo>
                  <a:lnTo>
                    <a:pt x="13334619" y="1784604"/>
                  </a:lnTo>
                  <a:cubicBezTo>
                    <a:pt x="13334619" y="1885569"/>
                    <a:pt x="13252703" y="1967484"/>
                    <a:pt x="13151738" y="1967484"/>
                  </a:cubicBezTo>
                  <a:lnTo>
                    <a:pt x="182880" y="1967484"/>
                  </a:lnTo>
                  <a:cubicBezTo>
                    <a:pt x="81915" y="1967484"/>
                    <a:pt x="0" y="1885569"/>
                    <a:pt x="0" y="1784604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4524" y="1988046"/>
            <a:ext cx="10000952" cy="114300"/>
            <a:chOff x="0" y="0"/>
            <a:chExt cx="13334603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4619" cy="152400"/>
            </a:xfrm>
            <a:custGeom>
              <a:avLst/>
              <a:gdLst/>
              <a:ahLst/>
              <a:cxnLst/>
              <a:rect l="l" t="t" r="r" b="b"/>
              <a:pathLst>
                <a:path w="1333461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58419" y="0"/>
                  </a:lnTo>
                  <a:cubicBezTo>
                    <a:pt x="13300456" y="0"/>
                    <a:pt x="13334619" y="34163"/>
                    <a:pt x="13334619" y="76200"/>
                  </a:cubicBezTo>
                  <a:cubicBezTo>
                    <a:pt x="13334619" y="118237"/>
                    <a:pt x="13300456" y="152400"/>
                    <a:pt x="132584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08786" y="1710481"/>
            <a:ext cx="612427" cy="612427"/>
            <a:chOff x="0" y="0"/>
            <a:chExt cx="816570" cy="8165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6610" cy="816610"/>
            </a:xfrm>
            <a:custGeom>
              <a:avLst/>
              <a:gdLst/>
              <a:ahLst/>
              <a:cxnLst/>
              <a:rect l="l" t="t" r="r" b="b"/>
              <a:pathLst>
                <a:path w="816610" h="816610">
                  <a:moveTo>
                    <a:pt x="0" y="408305"/>
                  </a:moveTo>
                  <a:cubicBezTo>
                    <a:pt x="0" y="182753"/>
                    <a:pt x="182753" y="0"/>
                    <a:pt x="408305" y="0"/>
                  </a:cubicBezTo>
                  <a:cubicBezTo>
                    <a:pt x="633857" y="0"/>
                    <a:pt x="816610" y="182753"/>
                    <a:pt x="816610" y="408305"/>
                  </a:cubicBezTo>
                  <a:cubicBezTo>
                    <a:pt x="816610" y="633857"/>
                    <a:pt x="633730" y="816610"/>
                    <a:pt x="408305" y="816610"/>
                  </a:cubicBezTo>
                  <a:cubicBezTo>
                    <a:pt x="182880" y="816610"/>
                    <a:pt x="0" y="633730"/>
                    <a:pt x="0" y="408305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5592440" y="1894135"/>
            <a:ext cx="244971" cy="244971"/>
          </a:xfrm>
          <a:custGeom>
            <a:avLst/>
            <a:gdLst/>
            <a:ahLst/>
            <a:cxnLst/>
            <a:rect l="l" t="t" r="r" b="b"/>
            <a:pathLst>
              <a:path w="244971" h="244971">
                <a:moveTo>
                  <a:pt x="0" y="0"/>
                </a:moveTo>
                <a:lnTo>
                  <a:pt x="244971" y="0"/>
                </a:lnTo>
                <a:lnTo>
                  <a:pt x="244971" y="244971"/>
                </a:lnTo>
                <a:lnTo>
                  <a:pt x="0" y="244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923" r="-19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714524" y="4002435"/>
            <a:ext cx="10000952" cy="1475631"/>
            <a:chOff x="0" y="0"/>
            <a:chExt cx="13334603" cy="19675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34619" cy="1967484"/>
            </a:xfrm>
            <a:custGeom>
              <a:avLst/>
              <a:gdLst/>
              <a:ahLst/>
              <a:cxnLst/>
              <a:rect l="l" t="t" r="r" b="b"/>
              <a:pathLst>
                <a:path w="13334619" h="196748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51738" y="0"/>
                  </a:lnTo>
                  <a:cubicBezTo>
                    <a:pt x="13252703" y="0"/>
                    <a:pt x="13334619" y="81915"/>
                    <a:pt x="13334619" y="182880"/>
                  </a:cubicBezTo>
                  <a:lnTo>
                    <a:pt x="13334619" y="1784604"/>
                  </a:lnTo>
                  <a:cubicBezTo>
                    <a:pt x="13334619" y="1885569"/>
                    <a:pt x="13252703" y="1967484"/>
                    <a:pt x="13151738" y="1967484"/>
                  </a:cubicBezTo>
                  <a:lnTo>
                    <a:pt x="182880" y="1967484"/>
                  </a:lnTo>
                  <a:cubicBezTo>
                    <a:pt x="81915" y="1967484"/>
                    <a:pt x="0" y="1885569"/>
                    <a:pt x="0" y="1784604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4524" y="3973860"/>
            <a:ext cx="10000952" cy="114300"/>
            <a:chOff x="0" y="0"/>
            <a:chExt cx="13334603" cy="152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34619" cy="152400"/>
            </a:xfrm>
            <a:custGeom>
              <a:avLst/>
              <a:gdLst/>
              <a:ahLst/>
              <a:cxnLst/>
              <a:rect l="l" t="t" r="r" b="b"/>
              <a:pathLst>
                <a:path w="1333461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58419" y="0"/>
                  </a:lnTo>
                  <a:cubicBezTo>
                    <a:pt x="13300456" y="0"/>
                    <a:pt x="13334619" y="34163"/>
                    <a:pt x="13334619" y="76200"/>
                  </a:cubicBezTo>
                  <a:cubicBezTo>
                    <a:pt x="13334619" y="118237"/>
                    <a:pt x="13300456" y="152400"/>
                    <a:pt x="132584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08786" y="3696295"/>
            <a:ext cx="612427" cy="612427"/>
            <a:chOff x="0" y="0"/>
            <a:chExt cx="816570" cy="8165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6610" cy="816610"/>
            </a:xfrm>
            <a:custGeom>
              <a:avLst/>
              <a:gdLst/>
              <a:ahLst/>
              <a:cxnLst/>
              <a:rect l="l" t="t" r="r" b="b"/>
              <a:pathLst>
                <a:path w="816610" h="816610">
                  <a:moveTo>
                    <a:pt x="0" y="408305"/>
                  </a:moveTo>
                  <a:cubicBezTo>
                    <a:pt x="0" y="182753"/>
                    <a:pt x="182753" y="0"/>
                    <a:pt x="408305" y="0"/>
                  </a:cubicBezTo>
                  <a:cubicBezTo>
                    <a:pt x="633857" y="0"/>
                    <a:pt x="816610" y="182753"/>
                    <a:pt x="816610" y="408305"/>
                  </a:cubicBezTo>
                  <a:cubicBezTo>
                    <a:pt x="816610" y="633857"/>
                    <a:pt x="633730" y="816610"/>
                    <a:pt x="408305" y="816610"/>
                  </a:cubicBezTo>
                  <a:cubicBezTo>
                    <a:pt x="182880" y="816610"/>
                    <a:pt x="0" y="633730"/>
                    <a:pt x="0" y="408305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 descr="preencoded.png"/>
          <p:cNvSpPr/>
          <p:nvPr/>
        </p:nvSpPr>
        <p:spPr>
          <a:xfrm>
            <a:off x="5592440" y="3879949"/>
            <a:ext cx="244971" cy="244971"/>
          </a:xfrm>
          <a:custGeom>
            <a:avLst/>
            <a:gdLst/>
            <a:ahLst/>
            <a:cxnLst/>
            <a:rect l="l" t="t" r="r" b="b"/>
            <a:pathLst>
              <a:path w="244971" h="244971">
                <a:moveTo>
                  <a:pt x="0" y="0"/>
                </a:moveTo>
                <a:lnTo>
                  <a:pt x="244971" y="0"/>
                </a:lnTo>
                <a:lnTo>
                  <a:pt x="244971" y="244971"/>
                </a:lnTo>
                <a:lnTo>
                  <a:pt x="0" y="2449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615" r="-96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714524" y="5988249"/>
            <a:ext cx="10000952" cy="1475631"/>
            <a:chOff x="0" y="0"/>
            <a:chExt cx="13334603" cy="19675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334619" cy="1967484"/>
            </a:xfrm>
            <a:custGeom>
              <a:avLst/>
              <a:gdLst/>
              <a:ahLst/>
              <a:cxnLst/>
              <a:rect l="l" t="t" r="r" b="b"/>
              <a:pathLst>
                <a:path w="13334619" h="196748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51738" y="0"/>
                  </a:lnTo>
                  <a:cubicBezTo>
                    <a:pt x="13252703" y="0"/>
                    <a:pt x="13334619" y="81915"/>
                    <a:pt x="13334619" y="182880"/>
                  </a:cubicBezTo>
                  <a:lnTo>
                    <a:pt x="13334619" y="1784604"/>
                  </a:lnTo>
                  <a:cubicBezTo>
                    <a:pt x="13334619" y="1885569"/>
                    <a:pt x="13252703" y="1967484"/>
                    <a:pt x="13151738" y="1967484"/>
                  </a:cubicBezTo>
                  <a:lnTo>
                    <a:pt x="182880" y="1967484"/>
                  </a:lnTo>
                  <a:cubicBezTo>
                    <a:pt x="81915" y="1967484"/>
                    <a:pt x="0" y="1885569"/>
                    <a:pt x="0" y="1784604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524" y="5959674"/>
            <a:ext cx="10000952" cy="114300"/>
            <a:chOff x="0" y="0"/>
            <a:chExt cx="13334603" cy="152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34619" cy="152400"/>
            </a:xfrm>
            <a:custGeom>
              <a:avLst/>
              <a:gdLst/>
              <a:ahLst/>
              <a:cxnLst/>
              <a:rect l="l" t="t" r="r" b="b"/>
              <a:pathLst>
                <a:path w="1333461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58419" y="0"/>
                  </a:lnTo>
                  <a:cubicBezTo>
                    <a:pt x="13300456" y="0"/>
                    <a:pt x="13334619" y="34163"/>
                    <a:pt x="13334619" y="76200"/>
                  </a:cubicBezTo>
                  <a:cubicBezTo>
                    <a:pt x="13334619" y="118237"/>
                    <a:pt x="13300456" y="152400"/>
                    <a:pt x="132584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408786" y="5682109"/>
            <a:ext cx="612427" cy="612427"/>
            <a:chOff x="0" y="0"/>
            <a:chExt cx="816570" cy="8165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6610" cy="816610"/>
            </a:xfrm>
            <a:custGeom>
              <a:avLst/>
              <a:gdLst/>
              <a:ahLst/>
              <a:cxnLst/>
              <a:rect l="l" t="t" r="r" b="b"/>
              <a:pathLst>
                <a:path w="816610" h="816610">
                  <a:moveTo>
                    <a:pt x="0" y="408305"/>
                  </a:moveTo>
                  <a:cubicBezTo>
                    <a:pt x="0" y="182753"/>
                    <a:pt x="182753" y="0"/>
                    <a:pt x="408305" y="0"/>
                  </a:cubicBezTo>
                  <a:cubicBezTo>
                    <a:pt x="633857" y="0"/>
                    <a:pt x="816610" y="182753"/>
                    <a:pt x="816610" y="408305"/>
                  </a:cubicBezTo>
                  <a:cubicBezTo>
                    <a:pt x="816610" y="633857"/>
                    <a:pt x="633730" y="816610"/>
                    <a:pt x="408305" y="816610"/>
                  </a:cubicBezTo>
                  <a:cubicBezTo>
                    <a:pt x="182880" y="816610"/>
                    <a:pt x="0" y="633730"/>
                    <a:pt x="0" y="408305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 descr="preencoded.png"/>
          <p:cNvSpPr/>
          <p:nvPr/>
        </p:nvSpPr>
        <p:spPr>
          <a:xfrm>
            <a:off x="5592440" y="5865762"/>
            <a:ext cx="244971" cy="244971"/>
          </a:xfrm>
          <a:custGeom>
            <a:avLst/>
            <a:gdLst/>
            <a:ahLst/>
            <a:cxnLst/>
            <a:rect l="l" t="t" r="r" b="b"/>
            <a:pathLst>
              <a:path w="244971" h="244971">
                <a:moveTo>
                  <a:pt x="0" y="0"/>
                </a:moveTo>
                <a:lnTo>
                  <a:pt x="244971" y="0"/>
                </a:lnTo>
                <a:lnTo>
                  <a:pt x="244971" y="244972"/>
                </a:lnTo>
                <a:lnTo>
                  <a:pt x="0" y="2449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7307" r="-1730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714524" y="7974062"/>
            <a:ext cx="10000952" cy="1475631"/>
            <a:chOff x="0" y="0"/>
            <a:chExt cx="13334603" cy="196750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334619" cy="1967484"/>
            </a:xfrm>
            <a:custGeom>
              <a:avLst/>
              <a:gdLst/>
              <a:ahLst/>
              <a:cxnLst/>
              <a:rect l="l" t="t" r="r" b="b"/>
              <a:pathLst>
                <a:path w="13334619" h="196748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151738" y="0"/>
                  </a:lnTo>
                  <a:cubicBezTo>
                    <a:pt x="13252703" y="0"/>
                    <a:pt x="13334619" y="81915"/>
                    <a:pt x="13334619" y="182880"/>
                  </a:cubicBezTo>
                  <a:lnTo>
                    <a:pt x="13334619" y="1784604"/>
                  </a:lnTo>
                  <a:cubicBezTo>
                    <a:pt x="13334619" y="1885569"/>
                    <a:pt x="13252703" y="1967484"/>
                    <a:pt x="13151738" y="1967484"/>
                  </a:cubicBezTo>
                  <a:lnTo>
                    <a:pt x="182880" y="1967484"/>
                  </a:lnTo>
                  <a:cubicBezTo>
                    <a:pt x="81915" y="1967484"/>
                    <a:pt x="0" y="1885569"/>
                    <a:pt x="0" y="1784604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4524" y="7945487"/>
            <a:ext cx="10000952" cy="114300"/>
            <a:chOff x="0" y="0"/>
            <a:chExt cx="13334603" cy="152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334619" cy="152400"/>
            </a:xfrm>
            <a:custGeom>
              <a:avLst/>
              <a:gdLst/>
              <a:ahLst/>
              <a:cxnLst/>
              <a:rect l="l" t="t" r="r" b="b"/>
              <a:pathLst>
                <a:path w="1333461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58419" y="0"/>
                  </a:lnTo>
                  <a:cubicBezTo>
                    <a:pt x="13300456" y="0"/>
                    <a:pt x="13334619" y="34163"/>
                    <a:pt x="13334619" y="76200"/>
                  </a:cubicBezTo>
                  <a:cubicBezTo>
                    <a:pt x="13334619" y="118237"/>
                    <a:pt x="13300456" y="152400"/>
                    <a:pt x="132584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14449" y="7949655"/>
            <a:ext cx="10000952" cy="114300"/>
            <a:chOff x="0" y="0"/>
            <a:chExt cx="13334603" cy="152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334619" cy="152400"/>
            </a:xfrm>
            <a:custGeom>
              <a:avLst/>
              <a:gdLst/>
              <a:ahLst/>
              <a:cxnLst/>
              <a:rect l="l" t="t" r="r" b="b"/>
              <a:pathLst>
                <a:path w="1333461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258419" y="0"/>
                  </a:lnTo>
                  <a:cubicBezTo>
                    <a:pt x="13300456" y="0"/>
                    <a:pt x="13334619" y="34163"/>
                    <a:pt x="13334619" y="76200"/>
                  </a:cubicBezTo>
                  <a:cubicBezTo>
                    <a:pt x="13334619" y="118237"/>
                    <a:pt x="13300456" y="152400"/>
                    <a:pt x="132584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408786" y="7667922"/>
            <a:ext cx="612427" cy="612427"/>
            <a:chOff x="0" y="0"/>
            <a:chExt cx="816570" cy="816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6610" cy="816610"/>
            </a:xfrm>
            <a:custGeom>
              <a:avLst/>
              <a:gdLst/>
              <a:ahLst/>
              <a:cxnLst/>
              <a:rect l="l" t="t" r="r" b="b"/>
              <a:pathLst>
                <a:path w="816610" h="816610">
                  <a:moveTo>
                    <a:pt x="0" y="408305"/>
                  </a:moveTo>
                  <a:cubicBezTo>
                    <a:pt x="0" y="182753"/>
                    <a:pt x="182753" y="0"/>
                    <a:pt x="408305" y="0"/>
                  </a:cubicBezTo>
                  <a:cubicBezTo>
                    <a:pt x="633857" y="0"/>
                    <a:pt x="816610" y="182753"/>
                    <a:pt x="816610" y="408305"/>
                  </a:cubicBezTo>
                  <a:cubicBezTo>
                    <a:pt x="816610" y="633857"/>
                    <a:pt x="633730" y="816610"/>
                    <a:pt x="408305" y="816610"/>
                  </a:cubicBezTo>
                  <a:cubicBezTo>
                    <a:pt x="182880" y="816610"/>
                    <a:pt x="0" y="633730"/>
                    <a:pt x="0" y="408305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5592440" y="7851576"/>
            <a:ext cx="244971" cy="244971"/>
          </a:xfrm>
          <a:custGeom>
            <a:avLst/>
            <a:gdLst/>
            <a:ahLst/>
            <a:cxnLst/>
            <a:rect l="l" t="t" r="r" b="b"/>
            <a:pathLst>
              <a:path w="244971" h="244971">
                <a:moveTo>
                  <a:pt x="0" y="0"/>
                </a:moveTo>
                <a:lnTo>
                  <a:pt x="244971" y="0"/>
                </a:lnTo>
                <a:lnTo>
                  <a:pt x="244971" y="244972"/>
                </a:lnTo>
                <a:lnTo>
                  <a:pt x="0" y="244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923" b="-19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714524" y="799207"/>
            <a:ext cx="10003137" cy="71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4"/>
              </a:lnSpc>
              <a:spcBef>
                <a:spcPct val="0"/>
              </a:spcBef>
            </a:pPr>
            <a:r>
              <a:rPr lang="en-US" sz="4443" b="1" u="none" strike="noStrik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Model Selection &amp; Evaluation Metrics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7142" y="2498377"/>
            <a:ext cx="321825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Models Evaluated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7143" y="2954933"/>
            <a:ext cx="9535716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Logistic Regression, Decision Tree, Random Forest.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7142" y="4484191"/>
            <a:ext cx="336649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Evaluation Metrics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7143" y="4910931"/>
            <a:ext cx="9535716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Accuracy, Precision, Recall, F1, ROC–AUC, 5 fold Cross-Validation.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47142" y="6470005"/>
            <a:ext cx="702937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Business Goal: Avoid Risky Approvals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7143" y="6927205"/>
            <a:ext cx="9535716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Crucial to prevent approving borrowers with high default risk.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7142" y="8455819"/>
            <a:ext cx="622436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b="1">
                <a:solidFill>
                  <a:srgbClr val="00EAFA"/>
                </a:solidFill>
                <a:latin typeface="Arimo Bold"/>
                <a:ea typeface="Arimo Bold"/>
                <a:cs typeface="Arimo Bold"/>
                <a:sym typeface="Arimo Bold"/>
              </a:rPr>
              <a:t>Business Goal: Qualify Applicants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7143" y="8884444"/>
            <a:ext cx="9535716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499">
                <a:solidFill>
                  <a:srgbClr val="00EAFA"/>
                </a:solidFill>
                <a:latin typeface="Barlow"/>
                <a:ea typeface="Barlow"/>
                <a:cs typeface="Barlow"/>
                <a:sym typeface="Barlow"/>
              </a:rPr>
              <a:t>Equally important to avoid rejecting qualified applicants.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1431</Words>
  <Application>Microsoft Office PowerPoint</Application>
  <PresentationFormat>Custom</PresentationFormat>
  <Paragraphs>251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Barlow Bold</vt:lpstr>
      <vt:lpstr>Arimo Bold</vt:lpstr>
      <vt:lpstr>Arimo</vt:lpstr>
      <vt:lpstr>Arial</vt:lpstr>
      <vt:lpstr>Barlow</vt:lpstr>
      <vt:lpstr>Calibri</vt:lpstr>
      <vt:lpstr>Canva Sans Bold</vt:lpstr>
      <vt:lpstr>Barlow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657_Group 11_FINAL</dc:title>
  <cp:lastModifiedBy>Sakshi Agarwal</cp:lastModifiedBy>
  <cp:revision>3</cp:revision>
  <dcterms:created xsi:type="dcterms:W3CDTF">2006-08-16T00:00:00Z</dcterms:created>
  <dcterms:modified xsi:type="dcterms:W3CDTF">2026-02-07T19:08:09Z</dcterms:modified>
  <dc:identifier>DAG6xBz9-Cg</dc:identifier>
</cp:coreProperties>
</file>